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Raleway SemiBol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F71A2E-B298-402B-9CDD-423631610BD4}">
  <a:tblStyle styleId="{45F71A2E-B298-402B-9CDD-423631610B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SemiBold-regular.fntdata"/><Relationship Id="rId47" Type="http://schemas.openxmlformats.org/officeDocument/2006/relationships/font" Target="fonts/Raleway-boldItalic.fntdata"/><Relationship Id="rId49" Type="http://schemas.openxmlformats.org/officeDocument/2006/relationships/font" Target="fonts/Raleway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SemiBold-boldItalic.fntdata"/><Relationship Id="rId50" Type="http://schemas.openxmlformats.org/officeDocument/2006/relationships/font" Target="fonts/RalewaySemi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453c725b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453c725b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Necesitamos preprocesar la imagen y reducir la relación de ancho a alto, preferiblemente a un tamaño de 256 por 256, ya que en pasos posteriores se dividirá la imagen en celdas de 8 por 8 y 16 por 16.</a:t>
            </a:r>
            <a:endParaRPr sz="1350">
              <a:solidFill>
                <a:srgbClr val="222222"/>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453c725b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453c725b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Los gradientes son el pequeño cambio en las direcciones x y y.</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None/>
            </a:pPr>
            <a:r>
              <a:rPr lang="es" sz="1350">
                <a:solidFill>
                  <a:srgbClr val="222222"/>
                </a:solidFill>
                <a:highlight>
                  <a:srgbClr val="FFFFFF"/>
                </a:highlight>
              </a:rPr>
              <a:t>Bien, ahora obtendremos los valores de píxeles para ese pedazo de la imagen.</a:t>
            </a:r>
            <a:endParaRPr sz="1350">
              <a:solidFill>
                <a:srgbClr val="222222"/>
              </a:solidFill>
              <a:highlight>
                <a:srgbClr val="FFFFFF"/>
              </a:highlight>
            </a:endParaRPr>
          </a:p>
          <a:p>
            <a:pPr indent="0" lvl="0" marL="0" rtl="0" algn="l">
              <a:spcBef>
                <a:spcPts val="0"/>
              </a:spcBef>
              <a:spcAft>
                <a:spcPts val="0"/>
              </a:spcAft>
              <a:buNone/>
            </a:pPr>
            <a:r>
              <a:rPr lang="es" sz="1350">
                <a:solidFill>
                  <a:srgbClr val="222222"/>
                </a:solidFill>
                <a:highlight>
                  <a:srgbClr val="FFFFFF"/>
                </a:highlight>
              </a:rPr>
              <a:t>Para determinar el gradiente (o cambio) en la dirección x, necesitamos restar el valor de la izquierda del valor de píxel de la derecha. De manera similar, para calcular el gradiente en la dirección y.</a:t>
            </a:r>
            <a:endParaRPr sz="1350">
              <a:solidFill>
                <a:srgbClr val="222222"/>
              </a:solidFill>
              <a:highlight>
                <a:srgbClr val="FFFFFF"/>
              </a:highlight>
            </a:endParaRPr>
          </a:p>
          <a:p>
            <a:pPr indent="0" lvl="0" marL="0" rtl="0" algn="l">
              <a:spcBef>
                <a:spcPts val="0"/>
              </a:spcBef>
              <a:spcAft>
                <a:spcPts val="0"/>
              </a:spcAft>
              <a:buNone/>
            </a:pPr>
            <a:r>
              <a:rPr lang="es" sz="1350">
                <a:solidFill>
                  <a:srgbClr val="222222"/>
                </a:solidFill>
                <a:highlight>
                  <a:srgbClr val="FFFFFF"/>
                </a:highlight>
              </a:rPr>
              <a:t>Así, l</a:t>
            </a:r>
            <a:r>
              <a:rPr lang="es" sz="1350">
                <a:solidFill>
                  <a:srgbClr val="222222"/>
                </a:solidFill>
                <a:highlight>
                  <a:srgbClr val="FFFFFF"/>
                </a:highlight>
              </a:rPr>
              <a:t>a magnitud sería mayor cuando hay un cambio brusco en la intensidad, como alrededor de los bordes.</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None/>
            </a:pPr>
            <a:r>
              <a:rPr lang="es" sz="1350">
                <a:solidFill>
                  <a:srgbClr val="222222"/>
                </a:solidFill>
                <a:highlight>
                  <a:srgbClr val="FFFFFF"/>
                </a:highlight>
              </a:rPr>
              <a:t>Este proceso nos dará dos nuevas matrices: una almacena gradientes en la dirección xy la otra almacena gradientes en la dirección y</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453c725b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453c725b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Usamos el teorema de pitágoras.</a:t>
            </a:r>
            <a:endParaRPr sz="1350">
              <a:solidFill>
                <a:srgbClr val="222222"/>
              </a:solidFill>
              <a:highlight>
                <a:srgbClr val="FFFFFF"/>
              </a:highlight>
            </a:endParaRPr>
          </a:p>
          <a:p>
            <a:pPr indent="0" lvl="0" marL="0" rtl="0" algn="l">
              <a:spcBef>
                <a:spcPts val="0"/>
              </a:spcBef>
              <a:spcAft>
                <a:spcPts val="0"/>
              </a:spcAft>
              <a:buNone/>
            </a:pPr>
            <a:br>
              <a:rPr lang="es" sz="1350">
                <a:solidFill>
                  <a:srgbClr val="222222"/>
                </a:solidFill>
                <a:highlight>
                  <a:srgbClr val="FFFFFF"/>
                </a:highlight>
              </a:rPr>
            </a:br>
            <a:r>
              <a:rPr lang="es" sz="1350">
                <a:solidFill>
                  <a:srgbClr val="222222"/>
                </a:solidFill>
                <a:highlight>
                  <a:srgbClr val="FFFFFF"/>
                </a:highlight>
              </a:rPr>
              <a:t>Ahora, para cada valor de píxel, tenemos el gradiente total (magnitud) y la orientación (dirección). Necesitamos generar el histograma usando estos gradientes y orientaciones.</a:t>
            </a:r>
            <a:endParaRPr sz="1350">
              <a:solidFill>
                <a:srgbClr val="2222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453c725b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453c725b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Comencemos con la forma más sencilla de generar histogramas. Tomamos el valor de cada píxel, buscamos la orientación del píxel y actualizamos la tabla de frecuencias.</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None/>
            </a:pPr>
            <a:r>
              <a:rPr lang="es" sz="1350">
                <a:solidFill>
                  <a:srgbClr val="222222"/>
                </a:solidFill>
                <a:highlight>
                  <a:srgbClr val="FFFFFF"/>
                </a:highlight>
              </a:rPr>
              <a:t>El mismo proceso se repite para todos los valores de píxeles, y terminamos con una tabla de frecuencias que denota ángulos y la ocurrencia de estos ángulos en la imagen.</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None/>
            </a:pPr>
            <a:r>
              <a:rPr lang="es" sz="1350">
                <a:solidFill>
                  <a:srgbClr val="222222"/>
                </a:solidFill>
                <a:highlight>
                  <a:srgbClr val="FFFFFF"/>
                </a:highlight>
              </a:rPr>
              <a:t>Bien, aquí el intervalo del histograma es 1, por lo que tendremos 180 casillas en el eje x, pero podemos reducir ese número, por ejemplo, a 9</a:t>
            </a:r>
            <a:endParaRPr sz="1350">
              <a:solidFill>
                <a:srgbClr val="2222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453c725b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453c725b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22222"/>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453c725b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453c725b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Los dos métodos anteriores utilizan solo los valores de orientación para generar histogramas y no tienen en cuenta el valor del gradiente… aquí en lugar de la frecuencia, usamos la magnitud del gradiente. Pero, también podemos notar que estamos usando el valor de orientacion de 45 y actualizando solo el contenemos 40… para darle un cierto peso al contenedor de 60 pasamos al siguiente metodo</a:t>
            </a:r>
            <a:endParaRPr sz="1350">
              <a:solidFill>
                <a:srgbClr val="222222"/>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453c725b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453c725b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Aquí agregaremos la contribución del gradiente de un pixel a los contenedores a cada lado, teniendo en cuenta que la contribución más alta debe asignarsele a la casilla que tiene la orientación más cercana a 45 en este caso.</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s" sz="1350">
                <a:solidFill>
                  <a:srgbClr val="222222"/>
                </a:solidFill>
                <a:highlight>
                  <a:srgbClr val="FFFFFF"/>
                </a:highlight>
              </a:rPr>
              <a:t>Y hay que tener en cuenta que</a:t>
            </a:r>
            <a:r>
              <a:rPr lang="es" sz="1350">
                <a:solidFill>
                  <a:srgbClr val="222222"/>
                </a:solidFill>
                <a:highlight>
                  <a:srgbClr val="FFFFFF"/>
                </a:highlight>
              </a:rPr>
              <a:t> los histogramas no se generan para toda la imagen, sino que se divide en celdas tipicamente de 8 por 8 y el histograma de gradientes orientados se calcula para cada celda</a:t>
            </a:r>
            <a:endParaRPr sz="1350">
              <a:solidFill>
                <a:srgbClr val="222222"/>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453c725b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453c725b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Ahora, ya se tienen las funciones HOG para celdas de 8 por 8, pero los gradientes de la imagen son sensibles a la iluminación general, por lo que hay que normalizarlos, para esto ya se abarcan celdas de 16 por 16, la cual recoge cuatro matrices de 1x9 que corresponde al histograma de cada celda de 8x8, por lo que cada celda de 16x16 tendra asignado un vector de 1x36 que seria la concatenacion de los 4 histogramas que abarca la celda.</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None/>
            </a:pPr>
            <a:r>
              <a:rPr lang="es" sz="1350">
                <a:solidFill>
                  <a:srgbClr val="222222"/>
                </a:solidFill>
                <a:highlight>
                  <a:srgbClr val="FFFFFF"/>
                </a:highlight>
              </a:rPr>
              <a:t>Bien, para hacer la normalizacion se divide cada elemento del vector por la raiz cuadrada de la suma de los elementos.</a:t>
            </a:r>
            <a:endParaRPr sz="1350">
              <a:solidFill>
                <a:srgbClr val="222222"/>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453c725b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453c725b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Ya en este paso final se combinaran todos los bloques para obtener las caracteristicas de la imagen.</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a:p>
            <a:pPr indent="0" lvl="0" marL="0" rtl="0" algn="l">
              <a:spcBef>
                <a:spcPts val="0"/>
              </a:spcBef>
              <a:spcAft>
                <a:spcPts val="0"/>
              </a:spcAft>
              <a:buNone/>
            </a:pPr>
            <a:r>
              <a:rPr lang="es" sz="1350">
                <a:solidFill>
                  <a:srgbClr val="222222"/>
                </a:solidFill>
                <a:highlight>
                  <a:srgbClr val="FFFFFF"/>
                </a:highlight>
              </a:rPr>
              <a:t>Primero se identifica cuantas celdas de 16x16 contiene la imagen, en este caso 9 y como cada celda tiene una matriz de 1x36, se multiplica 9 por 36 y así la imagen resulta tener 324 caracteristicas.</a:t>
            </a:r>
            <a:endParaRPr sz="1350">
              <a:solidFill>
                <a:srgbClr val="222222"/>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47566f96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47566f96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043be3f27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043be3f27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2c5334f9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2c5334f9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47566f9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47566f9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47566f96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47566f96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47566f96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47566f96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43be3f27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43be3f27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47566f96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47566f96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47566f96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47566f96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2c5334f92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2c5334f92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faaa6ff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faaa6ff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2c5334f9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2c5334f9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2c5334f9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2c5334f9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2c5334f92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2c5334f92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faaa702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faaa702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47566f96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47566f96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2c5334f92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2c5334f92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2c5334f9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2c5334f9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43be3f27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43be3f27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43be3f27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43be3f27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2c5334f9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2c5334f9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2c5334f9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2c5334f9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2c5334f9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2c5334f9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43be3f27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43be3f27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¿Puedes diferenciar entre los objetos de la imagen?... bien, hagamos la pregunta un poco mas complicada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453c725b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453c725b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22222"/>
                </a:solidFill>
                <a:highlight>
                  <a:srgbClr val="FFFFFF"/>
                </a:highlight>
              </a:rPr>
              <a:t>Pudemos diferenciar fácilmente los objetos en este caso porque tenía la información necesaria que necesitaríamos para identificar el objeto.</a:t>
            </a:r>
            <a:r>
              <a:rPr lang="es" sz="1350">
                <a:solidFill>
                  <a:srgbClr val="222222"/>
                </a:solidFill>
                <a:highlight>
                  <a:srgbClr val="C9D7F1"/>
                </a:highlight>
              </a:rPr>
              <a:t> </a:t>
            </a:r>
            <a:r>
              <a:rPr lang="es" sz="1350">
                <a:solidFill>
                  <a:srgbClr val="222222"/>
                </a:solidFill>
                <a:highlight>
                  <a:srgbClr val="FFFFFF"/>
                </a:highlight>
              </a:rPr>
              <a:t>Y eso es exactamente lo que hace un descriptor de características: Es una representación simplificada de la imagen que contiene solo la información más importante sobre la imagen.</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453c725b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453c725b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222222"/>
              </a:buClr>
              <a:buSzPts val="1350"/>
              <a:buChar char="●"/>
            </a:pPr>
            <a:r>
              <a:rPr lang="es" sz="1350">
                <a:solidFill>
                  <a:srgbClr val="222222"/>
                </a:solidFill>
                <a:highlight>
                  <a:srgbClr val="FFFFFF"/>
                </a:highlight>
              </a:rPr>
              <a:t>El descriptor HOG se centra en la estructura o forma de un objeto. Bueno y, ¿en qué se diferencia esto de las características de borde que extraemos para las imágenes? En el caso de las entidades de borde, solo identificamos si el píxel es un borde o no. HOG también puede proporcionar la dirección del borde. Esto se hace extrayendo el gradiente y la orientación (o podemos decir magnitud y dirección) de los bordes.</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453c725b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453c725b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222222"/>
              </a:buClr>
              <a:buSzPts val="1350"/>
              <a:buChar char="●"/>
            </a:pPr>
            <a:r>
              <a:rPr lang="es" sz="1350">
                <a:solidFill>
                  <a:srgbClr val="222222"/>
                </a:solidFill>
                <a:highlight>
                  <a:srgbClr val="FFFFFF"/>
                </a:highlight>
              </a:rPr>
              <a:t>Además, estas orientaciones se calculan en porciones "localizadas" . Esto significa que la imagen completa se divide en regiones más pequeñas y para cada región se calculan los gradientes y la orientación. </a:t>
            </a:r>
            <a:endParaRPr sz="1350">
              <a:solidFill>
                <a:srgbClr val="222222"/>
              </a:solidFill>
              <a:highlight>
                <a:srgbClr val="FFFFFF"/>
              </a:highlight>
            </a:endParaRPr>
          </a:p>
          <a:p>
            <a:pPr indent="-314325" lvl="0" marL="457200" rtl="0" algn="l">
              <a:lnSpc>
                <a:spcPct val="115000"/>
              </a:lnSpc>
              <a:spcBef>
                <a:spcPts val="0"/>
              </a:spcBef>
              <a:spcAft>
                <a:spcPts val="0"/>
              </a:spcAft>
              <a:buClr>
                <a:srgbClr val="222222"/>
              </a:buClr>
              <a:buSzPts val="1350"/>
              <a:buChar char="●"/>
            </a:pPr>
            <a:r>
              <a:rPr lang="es" sz="1350">
                <a:solidFill>
                  <a:srgbClr val="222222"/>
                </a:solidFill>
                <a:highlight>
                  <a:srgbClr val="FFFFFF"/>
                </a:highlight>
              </a:rPr>
              <a:t>Finalmente, el HOG genera un histograma para cada una de estas regiones por separado. Los histogramas se crean utilizando los gradientes y orientaciones de los valores de píxeles, de ahí el nombre 'Histograma de gradientes orientados'</a:t>
            </a:r>
            <a:endParaRPr sz="1350">
              <a:solidFill>
                <a:srgbClr val="222222"/>
              </a:solidFill>
              <a:highlight>
                <a:srgbClr val="FFFFFF"/>
              </a:highlight>
            </a:endParaRPr>
          </a:p>
          <a:p>
            <a:pPr indent="0" lvl="0" marL="457200" rtl="0" algn="l">
              <a:spcBef>
                <a:spcPts val="0"/>
              </a:spcBef>
              <a:spcAft>
                <a:spcPts val="0"/>
              </a:spcAft>
              <a:buNone/>
            </a:pPr>
            <a:r>
              <a:t/>
            </a:r>
            <a:endParaRPr sz="1350">
              <a:solidFill>
                <a:srgbClr val="2222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rive.google.com/drive/folders/1CQ8StFwNz_U_L21GtM4YrwwwO16m9w6W?usp=sharing" TargetMode="External"/><Relationship Id="rId4" Type="http://schemas.openxmlformats.org/officeDocument/2006/relationships/hyperlink" Target="https://hal.inria.fr/inria-00548512/document" TargetMode="External"/><Relationship Id="rId5" Type="http://schemas.openxmlformats.org/officeDocument/2006/relationships/hyperlink" Target="https://scikit-learn.org/stable/modules/generated/sklearn.svm.SVC.html#sklearn.svm.SVC" TargetMode="External"/><Relationship Id="rId6" Type="http://schemas.openxmlformats.org/officeDocument/2006/relationships/hyperlink" Target="https://www.mathworks.com/help/stats/classificationlearner-app.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cs.google.com/spreadsheets/d/1woSyWk-QLWAuvbnRazkrdfUFTzOSlD7D/edit?usp=sharing&amp;ouid=106687648744135271436&amp;rtpof=true&amp;sd=tru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lab.research.google.com/drive/1XrblJJqznU-iQuy3zekEVGvHToBiPSFR?usp=shar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49.png"/><Relationship Id="rId8"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hal.inria.fr/inria-00548512/document" TargetMode="External"/><Relationship Id="rId4" Type="http://schemas.openxmlformats.org/officeDocument/2006/relationships/hyperlink" Target="https://drive.google.com/file/d/1s8XpVZH6hUw1DMivFK21KQ-09CHkT5oU/view?usp=sharing" TargetMode="External"/><Relationship Id="rId5" Type="http://schemas.openxmlformats.org/officeDocument/2006/relationships/hyperlink" Target="http://citeseerx.ist.psu.edu/viewdoc/download?doi=10.1.1.800.5844&amp;rep=rep1&amp;type=pdf" TargetMode="External"/><Relationship Id="rId6" Type="http://schemas.openxmlformats.org/officeDocument/2006/relationships/hyperlink" Target="https://drive.google.com/file/d/1YkNon3rVsa06iOUmTRP26_3Z7go5UyBl/view?usp=sharing" TargetMode="External"/><Relationship Id="rId7" Type="http://schemas.openxmlformats.org/officeDocument/2006/relationships/hyperlink" Target="http://cs.brown.edu/people/pfelzens/papers/TR-2010-02.pdf" TargetMode="External"/><Relationship Id="rId8" Type="http://schemas.openxmlformats.org/officeDocument/2006/relationships/hyperlink" Target="https://drive.google.com/file/d/1Cl6myVJk68Izs0jFJAqhqm3xzo855_Wi/view?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ichi.pro/es/una-suave-introduccion-al-histograma-de-gradientes-orientados-279201309061802" TargetMode="External"/><Relationship Id="rId4" Type="http://schemas.openxmlformats.org/officeDocument/2006/relationships/hyperlink" Target="https://en.wikipedia.org/wiki/Histogram_of_oriented_gradien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29500"/>
            <a:ext cx="8520600" cy="117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 sz="3000">
                <a:solidFill>
                  <a:srgbClr val="434343"/>
                </a:solidFill>
                <a:latin typeface="Raleway"/>
                <a:ea typeface="Raleway"/>
                <a:cs typeface="Raleway"/>
                <a:sym typeface="Raleway"/>
              </a:rPr>
              <a:t>Extracción de Características por Histogramas de Gradientes Orientados</a:t>
            </a:r>
            <a:endParaRPr b="1" sz="3000">
              <a:solidFill>
                <a:srgbClr val="434343"/>
              </a:solidFill>
              <a:latin typeface="Raleway"/>
              <a:ea typeface="Raleway"/>
              <a:cs typeface="Raleway"/>
              <a:sym typeface="Raleway"/>
            </a:endParaRPr>
          </a:p>
        </p:txBody>
      </p:sp>
      <p:sp>
        <p:nvSpPr>
          <p:cNvPr id="55" name="Google Shape;55;p13"/>
          <p:cNvSpPr txBox="1"/>
          <p:nvPr>
            <p:ph idx="1" type="subTitle"/>
          </p:nvPr>
        </p:nvSpPr>
        <p:spPr>
          <a:xfrm>
            <a:off x="311700" y="1507000"/>
            <a:ext cx="8520600" cy="8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solidFill>
                  <a:srgbClr val="434343"/>
                </a:solidFill>
                <a:latin typeface="Raleway"/>
                <a:ea typeface="Raleway"/>
                <a:cs typeface="Raleway"/>
                <a:sym typeface="Raleway"/>
              </a:rPr>
              <a:t>Michell Guevara Gaviria</a:t>
            </a:r>
            <a:endParaRPr b="1" sz="1400">
              <a:solidFill>
                <a:srgbClr val="434343"/>
              </a:solidFill>
              <a:latin typeface="Raleway"/>
              <a:ea typeface="Raleway"/>
              <a:cs typeface="Raleway"/>
              <a:sym typeface="Raleway"/>
            </a:endParaRPr>
          </a:p>
          <a:p>
            <a:pPr indent="0" lvl="0" marL="0" rtl="0" algn="ctr">
              <a:spcBef>
                <a:spcPts val="0"/>
              </a:spcBef>
              <a:spcAft>
                <a:spcPts val="0"/>
              </a:spcAft>
              <a:buNone/>
            </a:pPr>
            <a:r>
              <a:rPr b="1" lang="es" sz="1400">
                <a:solidFill>
                  <a:srgbClr val="434343"/>
                </a:solidFill>
                <a:latin typeface="Raleway"/>
                <a:ea typeface="Raleway"/>
                <a:cs typeface="Raleway"/>
                <a:sym typeface="Raleway"/>
              </a:rPr>
              <a:t>Jhunior Villamil Arango</a:t>
            </a:r>
            <a:endParaRPr b="1" sz="1400">
              <a:solidFill>
                <a:srgbClr val="434343"/>
              </a:solidFill>
              <a:latin typeface="Raleway"/>
              <a:ea typeface="Raleway"/>
              <a:cs typeface="Raleway"/>
              <a:sym typeface="Raleway"/>
            </a:endParaRPr>
          </a:p>
          <a:p>
            <a:pPr indent="0" lvl="0" marL="0" rtl="0" algn="ctr">
              <a:spcBef>
                <a:spcPts val="0"/>
              </a:spcBef>
              <a:spcAft>
                <a:spcPts val="0"/>
              </a:spcAft>
              <a:buNone/>
            </a:pPr>
            <a:r>
              <a:rPr b="1" lang="es" sz="1400">
                <a:solidFill>
                  <a:srgbClr val="434343"/>
                </a:solidFill>
                <a:latin typeface="Raleway"/>
                <a:ea typeface="Raleway"/>
                <a:cs typeface="Raleway"/>
                <a:sym typeface="Raleway"/>
              </a:rPr>
              <a:t>Lia Natalia Chicue Garcia</a:t>
            </a:r>
            <a:endParaRPr b="1" sz="1400">
              <a:solidFill>
                <a:srgbClr val="434343"/>
              </a:solidFill>
              <a:latin typeface="Raleway"/>
              <a:ea typeface="Raleway"/>
              <a:cs typeface="Raleway"/>
              <a:sym typeface="Raleway"/>
            </a:endParaRPr>
          </a:p>
          <a:p>
            <a:pPr indent="0" lvl="0" marL="0" rtl="0" algn="ctr">
              <a:spcBef>
                <a:spcPts val="0"/>
              </a:spcBef>
              <a:spcAft>
                <a:spcPts val="0"/>
              </a:spcAft>
              <a:buNone/>
            </a:pPr>
            <a:r>
              <a:t/>
            </a:r>
            <a:endParaRPr b="1" sz="1200">
              <a:solidFill>
                <a:srgbClr val="43434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b="1" lang="es" sz="1200">
                <a:solidFill>
                  <a:srgbClr val="434343"/>
                </a:solidFill>
                <a:latin typeface="Raleway"/>
                <a:ea typeface="Raleway"/>
                <a:cs typeface="Raleway"/>
                <a:sym typeface="Raleway"/>
              </a:rPr>
              <a:t>Aprendizaje de Máquina</a:t>
            </a:r>
            <a:endParaRPr b="1" sz="1200">
              <a:solidFill>
                <a:srgbClr val="43434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b="1" lang="es" sz="1200">
                <a:solidFill>
                  <a:srgbClr val="434343"/>
                </a:solidFill>
                <a:latin typeface="Raleway"/>
                <a:ea typeface="Raleway"/>
                <a:cs typeface="Raleway"/>
                <a:sym typeface="Raleway"/>
              </a:rPr>
              <a:t>Ingeniería Física</a:t>
            </a:r>
            <a:endParaRPr b="1" sz="1200">
              <a:solidFill>
                <a:srgbClr val="434343"/>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b="1" lang="es" sz="1200">
                <a:solidFill>
                  <a:srgbClr val="434343"/>
                </a:solidFill>
                <a:latin typeface="Raleway"/>
                <a:ea typeface="Raleway"/>
                <a:cs typeface="Raleway"/>
                <a:sym typeface="Raleway"/>
              </a:rPr>
              <a:t>Universidad Tecnológica de Pereira</a:t>
            </a:r>
            <a:endParaRPr b="1" sz="1200">
              <a:solidFill>
                <a:srgbClr val="434343"/>
              </a:solidFill>
              <a:latin typeface="Raleway"/>
              <a:ea typeface="Raleway"/>
              <a:cs typeface="Raleway"/>
              <a:sym typeface="Raleway"/>
            </a:endParaRPr>
          </a:p>
        </p:txBody>
      </p:sp>
      <p:sp>
        <p:nvSpPr>
          <p:cNvPr id="56" name="Google Shape;56;p13"/>
          <p:cNvSpPr txBox="1"/>
          <p:nvPr/>
        </p:nvSpPr>
        <p:spPr>
          <a:xfrm>
            <a:off x="1936200" y="4615600"/>
            <a:ext cx="5271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434343"/>
                </a:solidFill>
                <a:latin typeface="Raleway"/>
                <a:ea typeface="Raleway"/>
                <a:cs typeface="Raleway"/>
                <a:sym typeface="Raleway"/>
              </a:rPr>
              <a:t>Noviembre/2021</a:t>
            </a:r>
            <a:endParaRPr b="1" sz="1200">
              <a:solidFill>
                <a:srgbClr val="434343"/>
              </a:solidFill>
              <a:latin typeface="Raleway"/>
              <a:ea typeface="Raleway"/>
              <a:cs typeface="Raleway"/>
              <a:sym typeface="Raleway"/>
            </a:endParaRPr>
          </a:p>
        </p:txBody>
      </p:sp>
      <p:pic>
        <p:nvPicPr>
          <p:cNvPr id="57" name="Google Shape;57;p13"/>
          <p:cNvPicPr preferRelativeResize="0"/>
          <p:nvPr/>
        </p:nvPicPr>
        <p:blipFill>
          <a:blip r:embed="rId3">
            <a:alphaModFix/>
          </a:blip>
          <a:stretch>
            <a:fillRect/>
          </a:stretch>
        </p:blipFill>
        <p:spPr>
          <a:xfrm>
            <a:off x="3512549" y="3157650"/>
            <a:ext cx="2118900" cy="1363149"/>
          </a:xfrm>
          <a:prstGeom prst="rect">
            <a:avLst/>
          </a:prstGeom>
          <a:noFill/>
          <a:ln>
            <a:noFill/>
          </a:ln>
        </p:spPr>
      </p:pic>
      <p:sp>
        <p:nvSpPr>
          <p:cNvPr id="58" name="Google Shape;58;p13"/>
          <p:cNvSpPr/>
          <p:nvPr/>
        </p:nvSpPr>
        <p:spPr>
          <a:xfrm>
            <a:off x="403400" y="329500"/>
            <a:ext cx="8392200" cy="4655400"/>
          </a:xfrm>
          <a:prstGeom prst="rect">
            <a:avLst/>
          </a:prstGeom>
          <a:noFill/>
          <a:ln cap="flat" cmpd="sng" w="38100">
            <a:solidFill>
              <a:srgbClr val="98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138" name="Google Shape;138;p22"/>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020">
                <a:latin typeface="Raleway"/>
                <a:ea typeface="Raleway"/>
                <a:cs typeface="Raleway"/>
                <a:sym typeface="Raleway"/>
              </a:rPr>
              <a:t>Proceso de cálculo del HOG</a:t>
            </a:r>
            <a:endParaRPr b="1" sz="2020">
              <a:latin typeface="Raleway"/>
              <a:ea typeface="Raleway"/>
              <a:cs typeface="Raleway"/>
              <a:sym typeface="Raleway"/>
            </a:endParaRPr>
          </a:p>
        </p:txBody>
      </p:sp>
      <p:cxnSp>
        <p:nvCxnSpPr>
          <p:cNvPr id="139" name="Google Shape;139;p22"/>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140" name="Google Shape;140;p22"/>
          <p:cNvSpPr txBox="1"/>
          <p:nvPr>
            <p:ph type="title"/>
          </p:nvPr>
        </p:nvSpPr>
        <p:spPr>
          <a:xfrm>
            <a:off x="348400" y="1650475"/>
            <a:ext cx="557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420">
                <a:solidFill>
                  <a:schemeClr val="dk2"/>
                </a:solidFill>
                <a:latin typeface="Raleway"/>
                <a:ea typeface="Raleway"/>
                <a:cs typeface="Raleway"/>
                <a:sym typeface="Raleway"/>
              </a:rPr>
              <a:t>Paso 1: Preprocesar los datos</a:t>
            </a:r>
            <a:endParaRPr b="1" sz="2420">
              <a:solidFill>
                <a:schemeClr val="dk2"/>
              </a:solidFill>
              <a:latin typeface="Raleway"/>
              <a:ea typeface="Raleway"/>
              <a:cs typeface="Raleway"/>
              <a:sym typeface="Raleway"/>
            </a:endParaRPr>
          </a:p>
        </p:txBody>
      </p:sp>
      <p:pic>
        <p:nvPicPr>
          <p:cNvPr id="141" name="Google Shape;141;p22"/>
          <p:cNvPicPr preferRelativeResize="0"/>
          <p:nvPr/>
        </p:nvPicPr>
        <p:blipFill>
          <a:blip r:embed="rId3">
            <a:alphaModFix/>
          </a:blip>
          <a:stretch>
            <a:fillRect/>
          </a:stretch>
        </p:blipFill>
        <p:spPr>
          <a:xfrm>
            <a:off x="776375" y="2375575"/>
            <a:ext cx="3487366" cy="2615525"/>
          </a:xfrm>
          <a:prstGeom prst="rect">
            <a:avLst/>
          </a:prstGeom>
          <a:noFill/>
          <a:ln>
            <a:noFill/>
          </a:ln>
        </p:spPr>
      </p:pic>
      <p:pic>
        <p:nvPicPr>
          <p:cNvPr id="142" name="Google Shape;142;p22"/>
          <p:cNvPicPr preferRelativeResize="0"/>
          <p:nvPr/>
        </p:nvPicPr>
        <p:blipFill>
          <a:blip r:embed="rId3">
            <a:alphaModFix/>
          </a:blip>
          <a:stretch>
            <a:fillRect/>
          </a:stretch>
        </p:blipFill>
        <p:spPr>
          <a:xfrm>
            <a:off x="5608525" y="2375575"/>
            <a:ext cx="2615400" cy="2615525"/>
          </a:xfrm>
          <a:prstGeom prst="rect">
            <a:avLst/>
          </a:prstGeom>
          <a:noFill/>
          <a:ln>
            <a:noFill/>
          </a:ln>
        </p:spPr>
      </p:pic>
      <p:cxnSp>
        <p:nvCxnSpPr>
          <p:cNvPr id="143" name="Google Shape;143;p22"/>
          <p:cNvCxnSpPr/>
          <p:nvPr/>
        </p:nvCxnSpPr>
        <p:spPr>
          <a:xfrm>
            <a:off x="4495791" y="3682587"/>
            <a:ext cx="923400" cy="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p:nvPr/>
        </p:nvSpPr>
        <p:spPr>
          <a:xfrm>
            <a:off x="311700" y="2223175"/>
            <a:ext cx="8520600" cy="2768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150" name="Google Shape;150;p23"/>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020">
                <a:latin typeface="Raleway"/>
                <a:ea typeface="Raleway"/>
                <a:cs typeface="Raleway"/>
                <a:sym typeface="Raleway"/>
              </a:rPr>
              <a:t>Proceso de cálculo del HOG</a:t>
            </a:r>
            <a:endParaRPr b="1" sz="2020">
              <a:latin typeface="Raleway"/>
              <a:ea typeface="Raleway"/>
              <a:cs typeface="Raleway"/>
              <a:sym typeface="Raleway"/>
            </a:endParaRPr>
          </a:p>
        </p:txBody>
      </p:sp>
      <p:cxnSp>
        <p:nvCxnSpPr>
          <p:cNvPr id="151" name="Google Shape;151;p23"/>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152" name="Google Shape;152;p23"/>
          <p:cNvSpPr txBox="1"/>
          <p:nvPr>
            <p:ph type="title"/>
          </p:nvPr>
        </p:nvSpPr>
        <p:spPr>
          <a:xfrm>
            <a:off x="348400" y="1650475"/>
            <a:ext cx="557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420">
                <a:solidFill>
                  <a:schemeClr val="dk2"/>
                </a:solidFill>
                <a:latin typeface="Raleway"/>
                <a:ea typeface="Raleway"/>
                <a:cs typeface="Raleway"/>
                <a:sym typeface="Raleway"/>
              </a:rPr>
              <a:t>Paso 2: Calcular gradientes</a:t>
            </a:r>
            <a:endParaRPr b="1" sz="2420">
              <a:solidFill>
                <a:schemeClr val="dk2"/>
              </a:solidFill>
              <a:latin typeface="Raleway"/>
              <a:ea typeface="Raleway"/>
              <a:cs typeface="Raleway"/>
              <a:sym typeface="Raleway"/>
            </a:endParaRPr>
          </a:p>
        </p:txBody>
      </p:sp>
      <p:pic>
        <p:nvPicPr>
          <p:cNvPr id="153" name="Google Shape;153;p23"/>
          <p:cNvPicPr preferRelativeResize="0"/>
          <p:nvPr/>
        </p:nvPicPr>
        <p:blipFill>
          <a:blip r:embed="rId3">
            <a:alphaModFix/>
          </a:blip>
          <a:stretch>
            <a:fillRect/>
          </a:stretch>
        </p:blipFill>
        <p:spPr>
          <a:xfrm>
            <a:off x="393700" y="2336800"/>
            <a:ext cx="4566400" cy="2515825"/>
          </a:xfrm>
          <a:prstGeom prst="rect">
            <a:avLst/>
          </a:prstGeom>
          <a:noFill/>
          <a:ln>
            <a:noFill/>
          </a:ln>
        </p:spPr>
      </p:pic>
      <p:pic>
        <p:nvPicPr>
          <p:cNvPr id="154" name="Google Shape;154;p23"/>
          <p:cNvPicPr preferRelativeResize="0"/>
          <p:nvPr/>
        </p:nvPicPr>
        <p:blipFill>
          <a:blip r:embed="rId4">
            <a:alphaModFix/>
          </a:blip>
          <a:stretch>
            <a:fillRect/>
          </a:stretch>
        </p:blipFill>
        <p:spPr>
          <a:xfrm>
            <a:off x="5364820" y="3246138"/>
            <a:ext cx="2938210" cy="697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p:nvPr/>
        </p:nvSpPr>
        <p:spPr>
          <a:xfrm>
            <a:off x="311700" y="2223175"/>
            <a:ext cx="8520600" cy="2768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161" name="Google Shape;161;p24"/>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020">
                <a:latin typeface="Raleway"/>
                <a:ea typeface="Raleway"/>
                <a:cs typeface="Raleway"/>
                <a:sym typeface="Raleway"/>
              </a:rPr>
              <a:t>Proceso de cálculo del HOG</a:t>
            </a:r>
            <a:endParaRPr b="1" sz="2020">
              <a:latin typeface="Raleway"/>
              <a:ea typeface="Raleway"/>
              <a:cs typeface="Raleway"/>
              <a:sym typeface="Raleway"/>
            </a:endParaRPr>
          </a:p>
        </p:txBody>
      </p:sp>
      <p:cxnSp>
        <p:nvCxnSpPr>
          <p:cNvPr id="162" name="Google Shape;162;p24"/>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163" name="Google Shape;163;p24"/>
          <p:cNvSpPr txBox="1"/>
          <p:nvPr>
            <p:ph type="title"/>
          </p:nvPr>
        </p:nvSpPr>
        <p:spPr>
          <a:xfrm>
            <a:off x="348400" y="1650475"/>
            <a:ext cx="616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420">
                <a:solidFill>
                  <a:schemeClr val="dk2"/>
                </a:solidFill>
                <a:latin typeface="Raleway"/>
                <a:ea typeface="Raleway"/>
                <a:cs typeface="Raleway"/>
                <a:sym typeface="Raleway"/>
              </a:rPr>
              <a:t>Paso 3: Calcular magnitud y orientación</a:t>
            </a:r>
            <a:endParaRPr b="1" sz="2420">
              <a:solidFill>
                <a:schemeClr val="dk2"/>
              </a:solidFill>
              <a:latin typeface="Raleway"/>
              <a:ea typeface="Raleway"/>
              <a:cs typeface="Raleway"/>
              <a:sym typeface="Raleway"/>
            </a:endParaRPr>
          </a:p>
        </p:txBody>
      </p:sp>
      <p:pic>
        <p:nvPicPr>
          <p:cNvPr id="164" name="Google Shape;164;p24"/>
          <p:cNvPicPr preferRelativeResize="0"/>
          <p:nvPr/>
        </p:nvPicPr>
        <p:blipFill>
          <a:blip r:embed="rId3">
            <a:alphaModFix/>
          </a:blip>
          <a:stretch>
            <a:fillRect/>
          </a:stretch>
        </p:blipFill>
        <p:spPr>
          <a:xfrm>
            <a:off x="541637" y="2392688"/>
            <a:ext cx="3001575" cy="2429674"/>
          </a:xfrm>
          <a:prstGeom prst="rect">
            <a:avLst/>
          </a:prstGeom>
          <a:noFill/>
          <a:ln>
            <a:noFill/>
          </a:ln>
        </p:spPr>
      </p:pic>
      <p:pic>
        <p:nvPicPr>
          <p:cNvPr id="165" name="Google Shape;165;p24"/>
          <p:cNvPicPr preferRelativeResize="0"/>
          <p:nvPr/>
        </p:nvPicPr>
        <p:blipFill>
          <a:blip r:embed="rId4">
            <a:alphaModFix/>
          </a:blip>
          <a:stretch>
            <a:fillRect/>
          </a:stretch>
        </p:blipFill>
        <p:spPr>
          <a:xfrm>
            <a:off x="3654775" y="2392686"/>
            <a:ext cx="4684451" cy="2429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311700" y="2175450"/>
            <a:ext cx="8520600" cy="281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172" name="Google Shape;172;p25"/>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020">
                <a:latin typeface="Raleway"/>
                <a:ea typeface="Raleway"/>
                <a:cs typeface="Raleway"/>
                <a:sym typeface="Raleway"/>
              </a:rPr>
              <a:t>Proceso de cálculo del HOG</a:t>
            </a:r>
            <a:endParaRPr b="1" sz="2020">
              <a:latin typeface="Raleway"/>
              <a:ea typeface="Raleway"/>
              <a:cs typeface="Raleway"/>
              <a:sym typeface="Raleway"/>
            </a:endParaRPr>
          </a:p>
        </p:txBody>
      </p:sp>
      <p:cxnSp>
        <p:nvCxnSpPr>
          <p:cNvPr id="173" name="Google Shape;173;p25"/>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174" name="Google Shape;174;p25"/>
          <p:cNvSpPr txBox="1"/>
          <p:nvPr>
            <p:ph type="title"/>
          </p:nvPr>
        </p:nvSpPr>
        <p:spPr>
          <a:xfrm>
            <a:off x="348400" y="1650475"/>
            <a:ext cx="684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420">
                <a:solidFill>
                  <a:schemeClr val="dk2"/>
                </a:solidFill>
                <a:latin typeface="Raleway"/>
                <a:ea typeface="Raleway"/>
                <a:cs typeface="Raleway"/>
                <a:sym typeface="Raleway"/>
              </a:rPr>
              <a:t>Paso 4: Calcular el histograma (Método 1)</a:t>
            </a:r>
            <a:endParaRPr b="1" sz="2420">
              <a:solidFill>
                <a:schemeClr val="dk2"/>
              </a:solidFill>
              <a:latin typeface="Raleway"/>
              <a:ea typeface="Raleway"/>
              <a:cs typeface="Raleway"/>
              <a:sym typeface="Raleway"/>
            </a:endParaRPr>
          </a:p>
        </p:txBody>
      </p:sp>
      <p:pic>
        <p:nvPicPr>
          <p:cNvPr id="175" name="Google Shape;175;p25"/>
          <p:cNvPicPr preferRelativeResize="0"/>
          <p:nvPr/>
        </p:nvPicPr>
        <p:blipFill>
          <a:blip r:embed="rId3">
            <a:alphaModFix/>
          </a:blip>
          <a:stretch>
            <a:fillRect/>
          </a:stretch>
        </p:blipFill>
        <p:spPr>
          <a:xfrm>
            <a:off x="2376930" y="2223175"/>
            <a:ext cx="4390140" cy="274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p:nvPr/>
        </p:nvSpPr>
        <p:spPr>
          <a:xfrm>
            <a:off x="311700" y="2175450"/>
            <a:ext cx="8520600" cy="281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182" name="Google Shape;182;p26"/>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020">
                <a:latin typeface="Raleway"/>
                <a:ea typeface="Raleway"/>
                <a:cs typeface="Raleway"/>
                <a:sym typeface="Raleway"/>
              </a:rPr>
              <a:t>Proceso de cálculo del HOG</a:t>
            </a:r>
            <a:endParaRPr b="1" sz="2020">
              <a:latin typeface="Raleway"/>
              <a:ea typeface="Raleway"/>
              <a:cs typeface="Raleway"/>
              <a:sym typeface="Raleway"/>
            </a:endParaRPr>
          </a:p>
        </p:txBody>
      </p:sp>
      <p:cxnSp>
        <p:nvCxnSpPr>
          <p:cNvPr id="183" name="Google Shape;183;p26"/>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184" name="Google Shape;184;p26"/>
          <p:cNvSpPr txBox="1"/>
          <p:nvPr>
            <p:ph type="title"/>
          </p:nvPr>
        </p:nvSpPr>
        <p:spPr>
          <a:xfrm>
            <a:off x="348400" y="1650475"/>
            <a:ext cx="684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420">
                <a:solidFill>
                  <a:schemeClr val="dk2"/>
                </a:solidFill>
                <a:latin typeface="Raleway"/>
                <a:ea typeface="Raleway"/>
                <a:cs typeface="Raleway"/>
                <a:sym typeface="Raleway"/>
              </a:rPr>
              <a:t>Paso 4: Calcular el histograma (Método 2)</a:t>
            </a:r>
            <a:endParaRPr b="1" sz="2420">
              <a:solidFill>
                <a:schemeClr val="dk2"/>
              </a:solidFill>
              <a:latin typeface="Raleway"/>
              <a:ea typeface="Raleway"/>
              <a:cs typeface="Raleway"/>
              <a:sym typeface="Raleway"/>
            </a:endParaRPr>
          </a:p>
        </p:txBody>
      </p:sp>
      <p:pic>
        <p:nvPicPr>
          <p:cNvPr id="185" name="Google Shape;185;p26"/>
          <p:cNvPicPr preferRelativeResize="0"/>
          <p:nvPr/>
        </p:nvPicPr>
        <p:blipFill>
          <a:blip r:embed="rId3">
            <a:alphaModFix/>
          </a:blip>
          <a:stretch>
            <a:fillRect/>
          </a:stretch>
        </p:blipFill>
        <p:spPr>
          <a:xfrm>
            <a:off x="2365450" y="2209325"/>
            <a:ext cx="4413099" cy="2748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p:nvPr/>
        </p:nvSpPr>
        <p:spPr>
          <a:xfrm>
            <a:off x="311700" y="2175450"/>
            <a:ext cx="8520600" cy="281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192" name="Google Shape;192;p27"/>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020">
                <a:latin typeface="Raleway"/>
                <a:ea typeface="Raleway"/>
                <a:cs typeface="Raleway"/>
                <a:sym typeface="Raleway"/>
              </a:rPr>
              <a:t>Proceso de cálculo del HOG</a:t>
            </a:r>
            <a:endParaRPr b="1" sz="2020">
              <a:latin typeface="Raleway"/>
              <a:ea typeface="Raleway"/>
              <a:cs typeface="Raleway"/>
              <a:sym typeface="Raleway"/>
            </a:endParaRPr>
          </a:p>
        </p:txBody>
      </p:sp>
      <p:cxnSp>
        <p:nvCxnSpPr>
          <p:cNvPr id="193" name="Google Shape;193;p27"/>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194" name="Google Shape;194;p27"/>
          <p:cNvSpPr txBox="1"/>
          <p:nvPr>
            <p:ph type="title"/>
          </p:nvPr>
        </p:nvSpPr>
        <p:spPr>
          <a:xfrm>
            <a:off x="348400" y="1650475"/>
            <a:ext cx="684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420">
                <a:solidFill>
                  <a:schemeClr val="dk2"/>
                </a:solidFill>
                <a:latin typeface="Raleway"/>
                <a:ea typeface="Raleway"/>
                <a:cs typeface="Raleway"/>
                <a:sym typeface="Raleway"/>
              </a:rPr>
              <a:t>Paso 4: Calcular el histograma (Método 3)</a:t>
            </a:r>
            <a:endParaRPr b="1" sz="2420">
              <a:solidFill>
                <a:schemeClr val="dk2"/>
              </a:solidFill>
              <a:latin typeface="Raleway"/>
              <a:ea typeface="Raleway"/>
              <a:cs typeface="Raleway"/>
              <a:sym typeface="Raleway"/>
            </a:endParaRPr>
          </a:p>
        </p:txBody>
      </p:sp>
      <p:pic>
        <p:nvPicPr>
          <p:cNvPr id="195" name="Google Shape;195;p27"/>
          <p:cNvPicPr preferRelativeResize="0"/>
          <p:nvPr/>
        </p:nvPicPr>
        <p:blipFill>
          <a:blip r:embed="rId3">
            <a:alphaModFix/>
          </a:blip>
          <a:stretch>
            <a:fillRect/>
          </a:stretch>
        </p:blipFill>
        <p:spPr>
          <a:xfrm>
            <a:off x="2365450" y="2296393"/>
            <a:ext cx="4413101" cy="2661607"/>
          </a:xfrm>
          <a:prstGeom prst="rect">
            <a:avLst/>
          </a:prstGeom>
          <a:noFill/>
          <a:ln>
            <a:noFill/>
          </a:ln>
        </p:spPr>
      </p:pic>
      <p:pic>
        <p:nvPicPr>
          <p:cNvPr id="196" name="Google Shape;196;p27"/>
          <p:cNvPicPr preferRelativeResize="0"/>
          <p:nvPr/>
        </p:nvPicPr>
        <p:blipFill>
          <a:blip r:embed="rId4">
            <a:alphaModFix/>
          </a:blip>
          <a:stretch>
            <a:fillRect/>
          </a:stretch>
        </p:blipFill>
        <p:spPr>
          <a:xfrm>
            <a:off x="2398925" y="4169800"/>
            <a:ext cx="751549" cy="36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p:nvPr/>
        </p:nvSpPr>
        <p:spPr>
          <a:xfrm>
            <a:off x="311700" y="2175450"/>
            <a:ext cx="8520600" cy="281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203" name="Google Shape;203;p28"/>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020">
                <a:latin typeface="Raleway"/>
                <a:ea typeface="Raleway"/>
                <a:cs typeface="Raleway"/>
                <a:sym typeface="Raleway"/>
              </a:rPr>
              <a:t>Proceso de cálculo del HOG</a:t>
            </a:r>
            <a:endParaRPr b="1" sz="2020">
              <a:latin typeface="Raleway"/>
              <a:ea typeface="Raleway"/>
              <a:cs typeface="Raleway"/>
              <a:sym typeface="Raleway"/>
            </a:endParaRPr>
          </a:p>
        </p:txBody>
      </p:sp>
      <p:cxnSp>
        <p:nvCxnSpPr>
          <p:cNvPr id="204" name="Google Shape;204;p28"/>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205" name="Google Shape;205;p28"/>
          <p:cNvSpPr txBox="1"/>
          <p:nvPr>
            <p:ph type="title"/>
          </p:nvPr>
        </p:nvSpPr>
        <p:spPr>
          <a:xfrm>
            <a:off x="348400" y="1650475"/>
            <a:ext cx="684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420">
                <a:solidFill>
                  <a:schemeClr val="dk2"/>
                </a:solidFill>
                <a:latin typeface="Raleway"/>
                <a:ea typeface="Raleway"/>
                <a:cs typeface="Raleway"/>
                <a:sym typeface="Raleway"/>
              </a:rPr>
              <a:t>Paso 4: Calcular el histograma (Método 3)</a:t>
            </a:r>
            <a:endParaRPr b="1" sz="2420">
              <a:solidFill>
                <a:schemeClr val="dk2"/>
              </a:solidFill>
              <a:latin typeface="Raleway"/>
              <a:ea typeface="Raleway"/>
              <a:cs typeface="Raleway"/>
              <a:sym typeface="Raleway"/>
            </a:endParaRPr>
          </a:p>
        </p:txBody>
      </p:sp>
      <p:pic>
        <p:nvPicPr>
          <p:cNvPr id="206" name="Google Shape;206;p28"/>
          <p:cNvPicPr preferRelativeResize="0"/>
          <p:nvPr/>
        </p:nvPicPr>
        <p:blipFill rotWithShape="1">
          <a:blip r:embed="rId3">
            <a:alphaModFix/>
          </a:blip>
          <a:srcRect b="9" l="0" r="0" t="9"/>
          <a:stretch/>
        </p:blipFill>
        <p:spPr>
          <a:xfrm>
            <a:off x="2365450" y="2206058"/>
            <a:ext cx="4413099" cy="2751942"/>
          </a:xfrm>
          <a:prstGeom prst="rect">
            <a:avLst/>
          </a:prstGeom>
          <a:noFill/>
          <a:ln>
            <a:noFill/>
          </a:ln>
        </p:spPr>
      </p:pic>
      <p:pic>
        <p:nvPicPr>
          <p:cNvPr id="207" name="Google Shape;207;p28"/>
          <p:cNvPicPr preferRelativeResize="0"/>
          <p:nvPr/>
        </p:nvPicPr>
        <p:blipFill>
          <a:blip r:embed="rId4">
            <a:alphaModFix/>
          </a:blip>
          <a:stretch>
            <a:fillRect/>
          </a:stretch>
        </p:blipFill>
        <p:spPr>
          <a:xfrm>
            <a:off x="7493000" y="4198100"/>
            <a:ext cx="587650" cy="601751"/>
          </a:xfrm>
          <a:prstGeom prst="rect">
            <a:avLst/>
          </a:prstGeom>
          <a:noFill/>
          <a:ln>
            <a:noFill/>
          </a:ln>
        </p:spPr>
      </p:pic>
      <p:pic>
        <p:nvPicPr>
          <p:cNvPr id="208" name="Google Shape;208;p28"/>
          <p:cNvPicPr preferRelativeResize="0"/>
          <p:nvPr/>
        </p:nvPicPr>
        <p:blipFill>
          <a:blip r:embed="rId5">
            <a:alphaModFix/>
          </a:blip>
          <a:stretch>
            <a:fillRect/>
          </a:stretch>
        </p:blipFill>
        <p:spPr>
          <a:xfrm>
            <a:off x="2398925" y="4169800"/>
            <a:ext cx="751549" cy="36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p:nvPr/>
        </p:nvSpPr>
        <p:spPr>
          <a:xfrm>
            <a:off x="311700" y="2175450"/>
            <a:ext cx="8520600" cy="281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215" name="Google Shape;215;p29"/>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020">
                <a:latin typeface="Raleway"/>
                <a:ea typeface="Raleway"/>
                <a:cs typeface="Raleway"/>
                <a:sym typeface="Raleway"/>
              </a:rPr>
              <a:t>Proceso de cálculo del HOG</a:t>
            </a:r>
            <a:endParaRPr b="1" sz="2020">
              <a:latin typeface="Raleway"/>
              <a:ea typeface="Raleway"/>
              <a:cs typeface="Raleway"/>
              <a:sym typeface="Raleway"/>
            </a:endParaRPr>
          </a:p>
        </p:txBody>
      </p:sp>
      <p:cxnSp>
        <p:nvCxnSpPr>
          <p:cNvPr id="216" name="Google Shape;216;p29"/>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217" name="Google Shape;217;p29"/>
          <p:cNvSpPr txBox="1"/>
          <p:nvPr>
            <p:ph type="title"/>
          </p:nvPr>
        </p:nvSpPr>
        <p:spPr>
          <a:xfrm>
            <a:off x="348400" y="1650475"/>
            <a:ext cx="684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420">
                <a:solidFill>
                  <a:schemeClr val="dk2"/>
                </a:solidFill>
                <a:latin typeface="Raleway"/>
                <a:ea typeface="Raleway"/>
                <a:cs typeface="Raleway"/>
                <a:sym typeface="Raleway"/>
              </a:rPr>
              <a:t>Paso 5: Normalizar los gradientes</a:t>
            </a:r>
            <a:endParaRPr b="1" sz="2420">
              <a:solidFill>
                <a:schemeClr val="dk2"/>
              </a:solidFill>
              <a:latin typeface="Raleway"/>
              <a:ea typeface="Raleway"/>
              <a:cs typeface="Raleway"/>
              <a:sym typeface="Raleway"/>
            </a:endParaRPr>
          </a:p>
        </p:txBody>
      </p:sp>
      <p:pic>
        <p:nvPicPr>
          <p:cNvPr id="218" name="Google Shape;218;p29"/>
          <p:cNvPicPr preferRelativeResize="0"/>
          <p:nvPr/>
        </p:nvPicPr>
        <p:blipFill rotWithShape="1">
          <a:blip r:embed="rId3">
            <a:alphaModFix/>
          </a:blip>
          <a:srcRect b="347" l="0" r="0" t="337"/>
          <a:stretch/>
        </p:blipFill>
        <p:spPr>
          <a:xfrm>
            <a:off x="361075" y="2437163"/>
            <a:ext cx="8421850" cy="2351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p:nvPr/>
        </p:nvSpPr>
        <p:spPr>
          <a:xfrm>
            <a:off x="1643950" y="2175450"/>
            <a:ext cx="5856000" cy="2816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225" name="Google Shape;225;p30"/>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2020">
                <a:latin typeface="Raleway"/>
                <a:ea typeface="Raleway"/>
                <a:cs typeface="Raleway"/>
                <a:sym typeface="Raleway"/>
              </a:rPr>
              <a:t>Proceso de cálculo del HOG</a:t>
            </a:r>
            <a:endParaRPr b="1" sz="2020">
              <a:latin typeface="Raleway"/>
              <a:ea typeface="Raleway"/>
              <a:cs typeface="Raleway"/>
              <a:sym typeface="Raleway"/>
            </a:endParaRPr>
          </a:p>
        </p:txBody>
      </p:sp>
      <p:cxnSp>
        <p:nvCxnSpPr>
          <p:cNvPr id="226" name="Google Shape;226;p30"/>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227" name="Google Shape;227;p30"/>
          <p:cNvSpPr txBox="1"/>
          <p:nvPr>
            <p:ph type="title"/>
          </p:nvPr>
        </p:nvSpPr>
        <p:spPr>
          <a:xfrm>
            <a:off x="348400" y="1650475"/>
            <a:ext cx="782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2420">
                <a:solidFill>
                  <a:schemeClr val="dk2"/>
                </a:solidFill>
                <a:latin typeface="Raleway"/>
                <a:ea typeface="Raleway"/>
                <a:cs typeface="Raleway"/>
                <a:sym typeface="Raleway"/>
              </a:rPr>
              <a:t>Paso 6: Características para la imagen completa</a:t>
            </a:r>
            <a:endParaRPr b="1" sz="2420">
              <a:solidFill>
                <a:schemeClr val="dk2"/>
              </a:solidFill>
              <a:latin typeface="Raleway"/>
              <a:ea typeface="Raleway"/>
              <a:cs typeface="Raleway"/>
              <a:sym typeface="Raleway"/>
            </a:endParaRPr>
          </a:p>
        </p:txBody>
      </p:sp>
      <p:pic>
        <p:nvPicPr>
          <p:cNvPr id="228" name="Google Shape;228;p30"/>
          <p:cNvPicPr preferRelativeResize="0"/>
          <p:nvPr/>
        </p:nvPicPr>
        <p:blipFill>
          <a:blip r:embed="rId3">
            <a:alphaModFix/>
          </a:blip>
          <a:stretch>
            <a:fillRect/>
          </a:stretch>
        </p:blipFill>
        <p:spPr>
          <a:xfrm>
            <a:off x="1751487" y="2175450"/>
            <a:ext cx="5641024" cy="2612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020">
                <a:solidFill>
                  <a:schemeClr val="dk2"/>
                </a:solidFill>
                <a:latin typeface="Raleway"/>
                <a:ea typeface="Raleway"/>
                <a:cs typeface="Raleway"/>
                <a:sym typeface="Raleway"/>
              </a:rPr>
              <a:t>Materiales</a:t>
            </a:r>
            <a:endParaRPr b="1" sz="3020">
              <a:solidFill>
                <a:schemeClr val="dk2"/>
              </a:solidFill>
              <a:latin typeface="Raleway"/>
              <a:ea typeface="Raleway"/>
              <a:cs typeface="Raleway"/>
              <a:sym typeface="Raleway"/>
            </a:endParaRPr>
          </a:p>
          <a:p>
            <a:pPr indent="0" lvl="0" marL="0" rtl="0" algn="l">
              <a:spcBef>
                <a:spcPts val="0"/>
              </a:spcBef>
              <a:spcAft>
                <a:spcPts val="0"/>
              </a:spcAft>
              <a:buSzPts val="990"/>
              <a:buNone/>
            </a:pPr>
            <a:r>
              <a:t/>
            </a:r>
            <a:endParaRPr b="1" sz="3020">
              <a:solidFill>
                <a:schemeClr val="dk2"/>
              </a:solidFill>
              <a:latin typeface="Raleway"/>
              <a:ea typeface="Raleway"/>
              <a:cs typeface="Raleway"/>
              <a:sym typeface="Raleway"/>
            </a:endParaRPr>
          </a:p>
        </p:txBody>
      </p:sp>
      <p:cxnSp>
        <p:nvCxnSpPr>
          <p:cNvPr id="234" name="Google Shape;234;p31"/>
          <p:cNvCxnSpPr/>
          <p:nvPr/>
        </p:nvCxnSpPr>
        <p:spPr>
          <a:xfrm flipH="1" rot="10800000">
            <a:off x="348400" y="971725"/>
            <a:ext cx="6317100" cy="24900"/>
          </a:xfrm>
          <a:prstGeom prst="straightConnector1">
            <a:avLst/>
          </a:prstGeom>
          <a:noFill/>
          <a:ln cap="flat" cmpd="sng" w="76200">
            <a:solidFill>
              <a:srgbClr val="980000"/>
            </a:solidFill>
            <a:prstDash val="dot"/>
            <a:round/>
            <a:headEnd len="med" w="med" type="none"/>
            <a:tailEnd len="med" w="med" type="none"/>
          </a:ln>
        </p:spPr>
      </p:cxnSp>
      <p:graphicFrame>
        <p:nvGraphicFramePr>
          <p:cNvPr id="235" name="Google Shape;235;p31"/>
          <p:cNvGraphicFramePr/>
          <p:nvPr/>
        </p:nvGraphicFramePr>
        <p:xfrm>
          <a:off x="348400" y="1233025"/>
          <a:ext cx="3000000" cy="3000000"/>
        </p:xfrm>
        <a:graphic>
          <a:graphicData uri="http://schemas.openxmlformats.org/drawingml/2006/table">
            <a:tbl>
              <a:tblPr>
                <a:noFill/>
                <a:tableStyleId>{45F71A2E-B298-402B-9CDD-423631610BD4}</a:tableStyleId>
              </a:tblPr>
              <a:tblGrid>
                <a:gridCol w="4241950"/>
                <a:gridCol w="4241950"/>
              </a:tblGrid>
              <a:tr h="630400">
                <a:tc>
                  <a:txBody>
                    <a:bodyPr/>
                    <a:lstStyle/>
                    <a:p>
                      <a:pPr indent="0" lvl="0" marL="0" rtl="0" algn="ctr">
                        <a:spcBef>
                          <a:spcPts val="0"/>
                        </a:spcBef>
                        <a:spcAft>
                          <a:spcPts val="0"/>
                        </a:spcAft>
                        <a:buNone/>
                      </a:pPr>
                      <a:r>
                        <a:rPr lang="es" sz="1500">
                          <a:solidFill>
                            <a:schemeClr val="dk2"/>
                          </a:solidFill>
                          <a:latin typeface="Raleway"/>
                          <a:ea typeface="Raleway"/>
                          <a:cs typeface="Raleway"/>
                          <a:sym typeface="Raleway"/>
                        </a:rPr>
                        <a:t>Extracción de Features HOG</a:t>
                      </a:r>
                      <a:endParaRPr sz="1500">
                        <a:solidFill>
                          <a:schemeClr val="dk2"/>
                        </a:solidFill>
                        <a:latin typeface="Raleway"/>
                        <a:ea typeface="Raleway"/>
                        <a:cs typeface="Raleway"/>
                        <a:sym typeface="Ralewa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s" sz="1500">
                          <a:solidFill>
                            <a:schemeClr val="dk2"/>
                          </a:solidFill>
                          <a:latin typeface="Raleway"/>
                          <a:ea typeface="Raleway"/>
                          <a:cs typeface="Raleway"/>
                          <a:sym typeface="Raleway"/>
                        </a:rPr>
                        <a:t>Método SVM</a:t>
                      </a:r>
                      <a:endParaRPr sz="1500">
                        <a:solidFill>
                          <a:schemeClr val="dk2"/>
                        </a:solidFill>
                        <a:latin typeface="Raleway"/>
                        <a:ea typeface="Raleway"/>
                        <a:cs typeface="Raleway"/>
                        <a:sym typeface="Ralewa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73375">
                <a:tc>
                  <a:txBody>
                    <a:bodyPr/>
                    <a:lstStyle/>
                    <a:p>
                      <a:pPr indent="122400" lvl="0" marL="72000" rtl="0" algn="just">
                        <a:spcBef>
                          <a:spcPts val="0"/>
                        </a:spcBef>
                        <a:spcAft>
                          <a:spcPts val="0"/>
                        </a:spcAft>
                        <a:buNone/>
                      </a:pPr>
                      <a:r>
                        <a:rPr lang="es" sz="1500">
                          <a:solidFill>
                            <a:schemeClr val="dk2"/>
                          </a:solidFill>
                          <a:latin typeface="Raleway"/>
                          <a:ea typeface="Raleway"/>
                          <a:cs typeface="Raleway"/>
                          <a:sym typeface="Raleway"/>
                        </a:rPr>
                        <a:t>Se creó un grupo de </a:t>
                      </a:r>
                      <a:r>
                        <a:rPr lang="es" sz="1500" u="sng">
                          <a:solidFill>
                            <a:schemeClr val="hlink"/>
                          </a:solidFill>
                          <a:latin typeface="Raleway"/>
                          <a:ea typeface="Raleway"/>
                          <a:cs typeface="Raleway"/>
                          <a:sym typeface="Raleway"/>
                          <a:hlinkClick r:id="rId3"/>
                        </a:rPr>
                        <a:t>funciones </a:t>
                      </a:r>
                      <a:r>
                        <a:rPr lang="es" sz="1500">
                          <a:solidFill>
                            <a:schemeClr val="dk2"/>
                          </a:solidFill>
                          <a:latin typeface="Raleway"/>
                          <a:ea typeface="Raleway"/>
                          <a:cs typeface="Raleway"/>
                          <a:sym typeface="Raleway"/>
                        </a:rPr>
                        <a:t>que extraen las </a:t>
                      </a:r>
                      <a:r>
                        <a:rPr lang="es" sz="1500">
                          <a:solidFill>
                            <a:schemeClr val="dk2"/>
                          </a:solidFill>
                          <a:latin typeface="Raleway"/>
                          <a:ea typeface="Raleway"/>
                          <a:cs typeface="Raleway"/>
                          <a:sym typeface="Raleway"/>
                        </a:rPr>
                        <a:t>características</a:t>
                      </a:r>
                      <a:r>
                        <a:rPr lang="es" sz="1500">
                          <a:solidFill>
                            <a:schemeClr val="dk2"/>
                          </a:solidFill>
                          <a:latin typeface="Raleway"/>
                          <a:ea typeface="Raleway"/>
                          <a:cs typeface="Raleway"/>
                          <a:sym typeface="Raleway"/>
                        </a:rPr>
                        <a:t> del vector HOG . Estas funciones se realizaron a partir del </a:t>
                      </a:r>
                      <a:r>
                        <a:rPr lang="es" sz="1500">
                          <a:solidFill>
                            <a:schemeClr val="dk2"/>
                          </a:solidFill>
                          <a:latin typeface="Raleway"/>
                          <a:ea typeface="Raleway"/>
                          <a:cs typeface="Raleway"/>
                          <a:sym typeface="Raleway"/>
                        </a:rPr>
                        <a:t>artículo</a:t>
                      </a:r>
                      <a:r>
                        <a:rPr lang="es" sz="1500">
                          <a:solidFill>
                            <a:schemeClr val="dk2"/>
                          </a:solidFill>
                          <a:latin typeface="Raleway"/>
                          <a:ea typeface="Raleway"/>
                          <a:cs typeface="Raleway"/>
                          <a:sym typeface="Raleway"/>
                        </a:rPr>
                        <a:t>: </a:t>
                      </a:r>
                      <a:r>
                        <a:rPr lang="es" sz="1500" u="sng">
                          <a:solidFill>
                            <a:schemeClr val="hlink"/>
                          </a:solidFill>
                          <a:latin typeface="Raleway"/>
                          <a:ea typeface="Raleway"/>
                          <a:cs typeface="Raleway"/>
                          <a:sym typeface="Raleway"/>
                          <a:hlinkClick r:id="rId4"/>
                        </a:rPr>
                        <a:t>Histograms of Oriented Gradients for Human Detection</a:t>
                      </a:r>
                      <a:r>
                        <a:rPr lang="es" sz="1500">
                          <a:solidFill>
                            <a:schemeClr val="dk2"/>
                          </a:solidFill>
                          <a:latin typeface="Raleway"/>
                          <a:ea typeface="Raleway"/>
                          <a:cs typeface="Raleway"/>
                          <a:sym typeface="Raleway"/>
                        </a:rPr>
                        <a:t>. </a:t>
                      </a:r>
                      <a:endParaRPr sz="1500">
                        <a:solidFill>
                          <a:schemeClr val="dk2"/>
                        </a:solidFill>
                        <a:latin typeface="Raleway"/>
                        <a:ea typeface="Raleway"/>
                        <a:cs typeface="Raleway"/>
                        <a:sym typeface="Raleway"/>
                      </a:endParaRPr>
                    </a:p>
                    <a:p>
                      <a:pPr indent="122400" lvl="0" marL="72000" rtl="0" algn="just">
                        <a:spcBef>
                          <a:spcPts val="0"/>
                        </a:spcBef>
                        <a:spcAft>
                          <a:spcPts val="0"/>
                        </a:spcAft>
                        <a:buNone/>
                      </a:pPr>
                      <a:r>
                        <a:t/>
                      </a:r>
                      <a:endParaRPr sz="1500">
                        <a:solidFill>
                          <a:schemeClr val="dk2"/>
                        </a:solidFill>
                        <a:latin typeface="Raleway"/>
                        <a:ea typeface="Raleway"/>
                        <a:cs typeface="Raleway"/>
                        <a:sym typeface="Raleway"/>
                      </a:endParaRPr>
                    </a:p>
                    <a:p>
                      <a:pPr indent="122400" lvl="0" marL="72000" rtl="0" algn="just">
                        <a:spcBef>
                          <a:spcPts val="0"/>
                        </a:spcBef>
                        <a:spcAft>
                          <a:spcPts val="0"/>
                        </a:spcAft>
                        <a:buNone/>
                      </a:pPr>
                      <a:r>
                        <a:t/>
                      </a:r>
                      <a:endParaRPr sz="1500">
                        <a:solidFill>
                          <a:schemeClr val="dk2"/>
                        </a:solidFill>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22400" lvl="0" marL="72000" rtl="0" algn="just">
                        <a:spcBef>
                          <a:spcPts val="0"/>
                        </a:spcBef>
                        <a:spcAft>
                          <a:spcPts val="0"/>
                        </a:spcAft>
                        <a:buNone/>
                      </a:pPr>
                      <a:r>
                        <a:rPr lang="es" sz="1500">
                          <a:solidFill>
                            <a:schemeClr val="dk2"/>
                          </a:solidFill>
                          <a:latin typeface="Raleway"/>
                          <a:ea typeface="Raleway"/>
                          <a:cs typeface="Raleway"/>
                          <a:sym typeface="Raleway"/>
                        </a:rPr>
                        <a:t>Se utilizará el toolkit de sklearn llamado </a:t>
                      </a:r>
                      <a:r>
                        <a:rPr lang="es" sz="1500" u="sng">
                          <a:solidFill>
                            <a:schemeClr val="hlink"/>
                          </a:solidFill>
                          <a:latin typeface="Raleway"/>
                          <a:ea typeface="Raleway"/>
                          <a:cs typeface="Raleway"/>
                          <a:sym typeface="Raleway"/>
                          <a:hlinkClick r:id="rId5"/>
                        </a:rPr>
                        <a:t>SVC</a:t>
                      </a:r>
                      <a:r>
                        <a:rPr lang="es" sz="1500">
                          <a:solidFill>
                            <a:schemeClr val="dk2"/>
                          </a:solidFill>
                          <a:latin typeface="Raleway"/>
                          <a:ea typeface="Raleway"/>
                          <a:cs typeface="Raleway"/>
                          <a:sym typeface="Raleway"/>
                        </a:rPr>
                        <a:t>, el cual es capaz de clasificar bases de datos multi-clase apoyado en métodos de aprendizaje supervisado como lo son las máquinas de soporte vectorial.</a:t>
                      </a:r>
                      <a:endParaRPr sz="1050">
                        <a:solidFill>
                          <a:schemeClr val="dk1"/>
                        </a:solidFill>
                        <a:highlight>
                          <a:srgbClr val="FFFFFE"/>
                        </a:highlight>
                        <a:latin typeface="Courier New"/>
                        <a:ea typeface="Courier New"/>
                        <a:cs typeface="Courier New"/>
                        <a:sym typeface="Courier New"/>
                      </a:endParaRPr>
                    </a:p>
                    <a:p>
                      <a:pPr indent="122400" lvl="0" marL="72000" rtl="0" algn="just">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122400" lvl="0" marL="72000" rtl="0" algn="just">
                        <a:spcBef>
                          <a:spcPts val="0"/>
                        </a:spcBef>
                        <a:spcAft>
                          <a:spcPts val="0"/>
                        </a:spcAft>
                        <a:buNone/>
                      </a:pPr>
                      <a:r>
                        <a:rPr lang="es" sz="1500">
                          <a:solidFill>
                            <a:schemeClr val="dk2"/>
                          </a:solidFill>
                          <a:latin typeface="Raleway"/>
                          <a:ea typeface="Raleway"/>
                          <a:cs typeface="Raleway"/>
                          <a:sym typeface="Raleway"/>
                        </a:rPr>
                        <a:t>También se utilizará la aplicación </a:t>
                      </a:r>
                      <a:r>
                        <a:rPr lang="es" sz="1500" u="sng">
                          <a:solidFill>
                            <a:schemeClr val="hlink"/>
                          </a:solidFill>
                          <a:latin typeface="Raleway"/>
                          <a:ea typeface="Raleway"/>
                          <a:cs typeface="Raleway"/>
                          <a:sym typeface="Raleway"/>
                          <a:hlinkClick r:id="rId6"/>
                        </a:rPr>
                        <a:t>Classification Learner </a:t>
                      </a:r>
                      <a:r>
                        <a:rPr lang="es" sz="1500">
                          <a:solidFill>
                            <a:schemeClr val="dk2"/>
                          </a:solidFill>
                          <a:latin typeface="Raleway"/>
                          <a:ea typeface="Raleway"/>
                          <a:cs typeface="Raleway"/>
                          <a:sym typeface="Raleway"/>
                        </a:rPr>
                        <a:t>de MATLAB.</a:t>
                      </a:r>
                      <a:endParaRPr sz="1500">
                        <a:solidFill>
                          <a:schemeClr val="dk2"/>
                        </a:solidFill>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Contexto histórico</a:t>
            </a:r>
            <a:endParaRPr b="1" sz="3320">
              <a:solidFill>
                <a:schemeClr val="dk2"/>
              </a:solidFill>
              <a:latin typeface="Raleway"/>
              <a:ea typeface="Raleway"/>
              <a:cs typeface="Raleway"/>
              <a:sym typeface="Raleway"/>
            </a:endParaRPr>
          </a:p>
        </p:txBody>
      </p:sp>
      <p:sp>
        <p:nvSpPr>
          <p:cNvPr id="64" name="Google Shape;64;p14"/>
          <p:cNvSpPr txBox="1"/>
          <p:nvPr>
            <p:ph idx="1" type="body"/>
          </p:nvPr>
        </p:nvSpPr>
        <p:spPr>
          <a:xfrm>
            <a:off x="311700" y="1237725"/>
            <a:ext cx="8520600" cy="4908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b="1" lang="es" sz="2000">
                <a:latin typeface="Raleway"/>
                <a:ea typeface="Raleway"/>
                <a:cs typeface="Raleway"/>
                <a:sym typeface="Raleway"/>
              </a:rPr>
              <a:t>Nacimiento del HOG</a:t>
            </a:r>
            <a:endParaRPr b="1" sz="2000">
              <a:latin typeface="Raleway"/>
              <a:ea typeface="Raleway"/>
              <a:cs typeface="Raleway"/>
              <a:sym typeface="Raleway"/>
            </a:endParaRPr>
          </a:p>
        </p:txBody>
      </p:sp>
      <p:cxnSp>
        <p:nvCxnSpPr>
          <p:cNvPr id="65" name="Google Shape;65;p14"/>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66" name="Google Shape;66;p14"/>
          <p:cNvPicPr preferRelativeResize="0"/>
          <p:nvPr/>
        </p:nvPicPr>
        <p:blipFill>
          <a:blip r:embed="rId3">
            <a:alphaModFix/>
          </a:blip>
          <a:stretch>
            <a:fillRect/>
          </a:stretch>
        </p:blipFill>
        <p:spPr>
          <a:xfrm>
            <a:off x="2196188" y="1884450"/>
            <a:ext cx="4751626" cy="2865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020">
                <a:solidFill>
                  <a:schemeClr val="dk2"/>
                </a:solidFill>
                <a:latin typeface="Raleway"/>
                <a:ea typeface="Raleway"/>
                <a:cs typeface="Raleway"/>
                <a:sym typeface="Raleway"/>
              </a:rPr>
              <a:t>Materiales</a:t>
            </a:r>
            <a:endParaRPr b="1" sz="3020">
              <a:solidFill>
                <a:schemeClr val="dk2"/>
              </a:solidFill>
              <a:latin typeface="Raleway"/>
              <a:ea typeface="Raleway"/>
              <a:cs typeface="Raleway"/>
              <a:sym typeface="Raleway"/>
            </a:endParaRPr>
          </a:p>
          <a:p>
            <a:pPr indent="0" lvl="0" marL="0" rtl="0" algn="l">
              <a:spcBef>
                <a:spcPts val="0"/>
              </a:spcBef>
              <a:spcAft>
                <a:spcPts val="0"/>
              </a:spcAft>
              <a:buSzPts val="990"/>
              <a:buNone/>
            </a:pPr>
            <a:r>
              <a:t/>
            </a:r>
            <a:endParaRPr b="1" sz="3020">
              <a:solidFill>
                <a:schemeClr val="dk2"/>
              </a:solidFill>
              <a:latin typeface="Raleway"/>
              <a:ea typeface="Raleway"/>
              <a:cs typeface="Raleway"/>
              <a:sym typeface="Raleway"/>
            </a:endParaRPr>
          </a:p>
        </p:txBody>
      </p:sp>
      <p:cxnSp>
        <p:nvCxnSpPr>
          <p:cNvPr id="241" name="Google Shape;241;p32"/>
          <p:cNvCxnSpPr/>
          <p:nvPr/>
        </p:nvCxnSpPr>
        <p:spPr>
          <a:xfrm flipH="1" rot="10800000">
            <a:off x="348400" y="971725"/>
            <a:ext cx="6317100" cy="24900"/>
          </a:xfrm>
          <a:prstGeom prst="straightConnector1">
            <a:avLst/>
          </a:prstGeom>
          <a:noFill/>
          <a:ln cap="flat" cmpd="sng" w="76200">
            <a:solidFill>
              <a:srgbClr val="980000"/>
            </a:solidFill>
            <a:prstDash val="dot"/>
            <a:round/>
            <a:headEnd len="med" w="med" type="none"/>
            <a:tailEnd len="med" w="med" type="none"/>
          </a:ln>
        </p:spPr>
      </p:cxnSp>
      <p:sp>
        <p:nvSpPr>
          <p:cNvPr id="242" name="Google Shape;242;p32"/>
          <p:cNvSpPr txBox="1"/>
          <p:nvPr/>
        </p:nvSpPr>
        <p:spPr>
          <a:xfrm>
            <a:off x="614300" y="1231788"/>
            <a:ext cx="52809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2"/>
              </a:buClr>
              <a:buSzPts val="2100"/>
              <a:buFont typeface="Raleway"/>
              <a:buChar char="●"/>
            </a:pPr>
            <a:r>
              <a:rPr b="1" lang="es" sz="2100">
                <a:solidFill>
                  <a:schemeClr val="dk2"/>
                </a:solidFill>
                <a:latin typeface="Raleway"/>
                <a:ea typeface="Raleway"/>
                <a:cs typeface="Raleway"/>
                <a:sym typeface="Raleway"/>
              </a:rPr>
              <a:t>Gradiente</a:t>
            </a:r>
            <a:endParaRPr b="1" sz="2100">
              <a:solidFill>
                <a:schemeClr val="dk2"/>
              </a:solidFill>
              <a:latin typeface="Raleway"/>
              <a:ea typeface="Raleway"/>
              <a:cs typeface="Raleway"/>
              <a:sym typeface="Raleway"/>
            </a:endParaRPr>
          </a:p>
        </p:txBody>
      </p:sp>
      <p:pic>
        <p:nvPicPr>
          <p:cNvPr id="243" name="Google Shape;243;p32"/>
          <p:cNvPicPr preferRelativeResize="0"/>
          <p:nvPr/>
        </p:nvPicPr>
        <p:blipFill>
          <a:blip r:embed="rId3">
            <a:alphaModFix/>
          </a:blip>
          <a:stretch>
            <a:fillRect/>
          </a:stretch>
        </p:blipFill>
        <p:spPr>
          <a:xfrm>
            <a:off x="1619250" y="1671638"/>
            <a:ext cx="5905500" cy="1800225"/>
          </a:xfrm>
          <a:prstGeom prst="rect">
            <a:avLst/>
          </a:prstGeom>
          <a:noFill/>
          <a:ln>
            <a:noFill/>
          </a:ln>
        </p:spPr>
      </p:pic>
      <p:sp>
        <p:nvSpPr>
          <p:cNvPr id="244" name="Google Shape;244;p32"/>
          <p:cNvSpPr txBox="1"/>
          <p:nvPr/>
        </p:nvSpPr>
        <p:spPr>
          <a:xfrm>
            <a:off x="614300" y="3575675"/>
            <a:ext cx="83064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s" sz="1200">
                <a:highlight>
                  <a:schemeClr val="lt1"/>
                </a:highlight>
                <a:latin typeface="Courier New"/>
                <a:ea typeface="Courier New"/>
                <a:cs typeface="Courier New"/>
                <a:sym typeface="Courier New"/>
              </a:rPr>
              <a:t>C(:,:,1)=[255    240   225  210  180   150  105      60   30       15   0;</a:t>
            </a:r>
            <a:endParaRPr i="1" sz="1200">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s" sz="1200">
                <a:highlight>
                  <a:schemeClr val="lt1"/>
                </a:highlight>
                <a:latin typeface="Courier New"/>
                <a:ea typeface="Courier New"/>
                <a:cs typeface="Courier New"/>
                <a:sym typeface="Courier New"/>
              </a:rPr>
              <a:t>          255    240   225  210  180   150  105      60   30       15   0;</a:t>
            </a:r>
            <a:endParaRPr i="1" sz="1200">
              <a:highlight>
                <a:schemeClr val="lt1"/>
              </a:highlight>
              <a:latin typeface="Courier New"/>
              <a:ea typeface="Courier New"/>
              <a:cs typeface="Courier New"/>
              <a:sym typeface="Courier New"/>
            </a:endParaRPr>
          </a:p>
          <a:p>
            <a:pPr indent="0" lvl="0" marL="0" rtl="0" algn="l">
              <a:spcBef>
                <a:spcPts val="0"/>
              </a:spcBef>
              <a:spcAft>
                <a:spcPts val="0"/>
              </a:spcAft>
              <a:buNone/>
            </a:pPr>
            <a:r>
              <a:rPr i="1" lang="es" sz="1200">
                <a:highlight>
                  <a:schemeClr val="lt1"/>
                </a:highlight>
                <a:latin typeface="Courier New"/>
                <a:ea typeface="Courier New"/>
                <a:cs typeface="Courier New"/>
                <a:sym typeface="Courier New"/>
              </a:rPr>
              <a:t>          255    240   225  210  180   150  105      60   30       15   0];</a:t>
            </a:r>
            <a:endParaRPr i="1" sz="1200">
              <a:highlight>
                <a:schemeClr val="lt1"/>
              </a:highlight>
              <a:latin typeface="Courier New"/>
              <a:ea typeface="Courier New"/>
              <a:cs typeface="Courier New"/>
              <a:sym typeface="Courier New"/>
            </a:endParaRPr>
          </a:p>
          <a:p>
            <a:pPr indent="0" lvl="0" marL="0" rtl="0" algn="l">
              <a:spcBef>
                <a:spcPts val="0"/>
              </a:spcBef>
              <a:spcAft>
                <a:spcPts val="0"/>
              </a:spcAft>
              <a:buNone/>
            </a:pPr>
            <a:r>
              <a:rPr i="1" lang="es" sz="1200">
                <a:solidFill>
                  <a:schemeClr val="dk1"/>
                </a:solidFill>
                <a:highlight>
                  <a:schemeClr val="lt1"/>
                </a:highlight>
                <a:latin typeface="Courier New"/>
                <a:ea typeface="Courier New"/>
                <a:cs typeface="Courier New"/>
                <a:sym typeface="Courier New"/>
              </a:rPr>
              <a:t>C(:,:,2)=C(:,:,1);</a:t>
            </a:r>
            <a:endParaRPr i="1" sz="12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s" sz="1200">
                <a:solidFill>
                  <a:schemeClr val="dk1"/>
                </a:solidFill>
                <a:highlight>
                  <a:schemeClr val="lt1"/>
                </a:highlight>
                <a:latin typeface="Courier New"/>
                <a:ea typeface="Courier New"/>
                <a:cs typeface="Courier New"/>
                <a:sym typeface="Courier New"/>
              </a:rPr>
              <a:t>C(:,:,3)=C(:,:,1);</a:t>
            </a:r>
            <a:endParaRPr i="1" sz="12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020">
                <a:solidFill>
                  <a:schemeClr val="dk2"/>
                </a:solidFill>
                <a:latin typeface="Raleway"/>
                <a:ea typeface="Raleway"/>
                <a:cs typeface="Raleway"/>
                <a:sym typeface="Raleway"/>
              </a:rPr>
              <a:t>Materiales </a:t>
            </a:r>
            <a:endParaRPr b="1" sz="3020">
              <a:solidFill>
                <a:schemeClr val="dk2"/>
              </a:solidFill>
              <a:latin typeface="Raleway"/>
              <a:ea typeface="Raleway"/>
              <a:cs typeface="Raleway"/>
              <a:sym typeface="Raleway"/>
            </a:endParaRPr>
          </a:p>
          <a:p>
            <a:pPr indent="0" lvl="0" marL="0" rtl="0" algn="l">
              <a:spcBef>
                <a:spcPts val="0"/>
              </a:spcBef>
              <a:spcAft>
                <a:spcPts val="0"/>
              </a:spcAft>
              <a:buSzPts val="990"/>
              <a:buNone/>
            </a:pPr>
            <a:r>
              <a:t/>
            </a:r>
            <a:endParaRPr b="1" sz="3020">
              <a:solidFill>
                <a:schemeClr val="dk2"/>
              </a:solidFill>
              <a:latin typeface="Raleway"/>
              <a:ea typeface="Raleway"/>
              <a:cs typeface="Raleway"/>
              <a:sym typeface="Raleway"/>
            </a:endParaRPr>
          </a:p>
        </p:txBody>
      </p:sp>
      <p:cxnSp>
        <p:nvCxnSpPr>
          <p:cNvPr id="250" name="Google Shape;250;p33"/>
          <p:cNvCxnSpPr/>
          <p:nvPr/>
        </p:nvCxnSpPr>
        <p:spPr>
          <a:xfrm flipH="1" rot="10800000">
            <a:off x="348400" y="971725"/>
            <a:ext cx="6317100" cy="24900"/>
          </a:xfrm>
          <a:prstGeom prst="straightConnector1">
            <a:avLst/>
          </a:prstGeom>
          <a:noFill/>
          <a:ln cap="flat" cmpd="sng" w="76200">
            <a:solidFill>
              <a:srgbClr val="980000"/>
            </a:solidFill>
            <a:prstDash val="dot"/>
            <a:round/>
            <a:headEnd len="med" w="med" type="none"/>
            <a:tailEnd len="med" w="med" type="none"/>
          </a:ln>
        </p:spPr>
      </p:cxnSp>
      <p:graphicFrame>
        <p:nvGraphicFramePr>
          <p:cNvPr id="251" name="Google Shape;251;p33"/>
          <p:cNvGraphicFramePr/>
          <p:nvPr/>
        </p:nvGraphicFramePr>
        <p:xfrm>
          <a:off x="751363" y="1462225"/>
          <a:ext cx="3000000" cy="3000000"/>
        </p:xfrm>
        <a:graphic>
          <a:graphicData uri="http://schemas.openxmlformats.org/drawingml/2006/table">
            <a:tbl>
              <a:tblPr>
                <a:noFill/>
                <a:tableStyleId>{45F71A2E-B298-402B-9CDD-423631610BD4}</a:tableStyleId>
              </a:tblPr>
              <a:tblGrid>
                <a:gridCol w="4071950"/>
                <a:gridCol w="3569325"/>
              </a:tblGrid>
              <a:tr h="398250">
                <a:tc>
                  <a:txBody>
                    <a:bodyPr/>
                    <a:lstStyle/>
                    <a:p>
                      <a:pPr indent="0" lvl="0" marL="0" rtl="0" algn="ctr">
                        <a:lnSpc>
                          <a:spcPct val="115000"/>
                        </a:lnSpc>
                        <a:spcBef>
                          <a:spcPts val="0"/>
                        </a:spcBef>
                        <a:spcAft>
                          <a:spcPts val="1200"/>
                        </a:spcAft>
                        <a:buClr>
                          <a:schemeClr val="dk1"/>
                        </a:buClr>
                        <a:buSzPts val="1100"/>
                        <a:buFont typeface="Arial"/>
                        <a:buNone/>
                      </a:pPr>
                      <a:r>
                        <a:rPr lang="es" sz="1500">
                          <a:solidFill>
                            <a:schemeClr val="dk2"/>
                          </a:solidFill>
                          <a:latin typeface="Raleway"/>
                          <a:ea typeface="Raleway"/>
                          <a:cs typeface="Raleway"/>
                          <a:sym typeface="Raleway"/>
                        </a:rPr>
                        <a:t>Base de Datos Características</a:t>
                      </a:r>
                      <a:endParaRPr sz="1500">
                        <a:solidFill>
                          <a:schemeClr val="dk2"/>
                        </a:solidFill>
                        <a:latin typeface="Raleway"/>
                        <a:ea typeface="Raleway"/>
                        <a:cs typeface="Raleway"/>
                        <a:sym typeface="Raleway"/>
                      </a:endParaRPr>
                    </a:p>
                  </a:txBody>
                  <a:tcPr marT="91425" marB="91425" marR="91425" marL="91425"/>
                </a:tc>
                <a:tc>
                  <a:txBody>
                    <a:bodyPr/>
                    <a:lstStyle/>
                    <a:p>
                      <a:pPr indent="0" lvl="0" marL="0" rtl="0" algn="ctr">
                        <a:spcBef>
                          <a:spcPts val="0"/>
                        </a:spcBef>
                        <a:spcAft>
                          <a:spcPts val="0"/>
                        </a:spcAft>
                        <a:buNone/>
                      </a:pPr>
                      <a:r>
                        <a:rPr lang="es" sz="1500">
                          <a:solidFill>
                            <a:schemeClr val="dk2"/>
                          </a:solidFill>
                          <a:latin typeface="Raleway"/>
                          <a:ea typeface="Raleway"/>
                          <a:cs typeface="Raleway"/>
                          <a:sym typeface="Raleway"/>
                        </a:rPr>
                        <a:t>Etiquetas</a:t>
                      </a:r>
                      <a:endParaRPr sz="1500">
                        <a:solidFill>
                          <a:schemeClr val="dk2"/>
                        </a:solidFill>
                        <a:latin typeface="Raleway"/>
                        <a:ea typeface="Raleway"/>
                        <a:cs typeface="Raleway"/>
                        <a:sym typeface="Raleway"/>
                      </a:endParaRPr>
                    </a:p>
                  </a:txBody>
                  <a:tcPr marT="91425" marB="91425" marR="91425" marL="91425" anchor="ctr">
                    <a:lnR cap="flat" cmpd="sng" w="9525">
                      <a:solidFill>
                        <a:srgbClr val="9E9E9E"/>
                      </a:solidFill>
                      <a:prstDash val="solid"/>
                      <a:round/>
                      <a:headEnd len="sm" w="sm" type="none"/>
                      <a:tailEnd len="sm" w="sm" type="none"/>
                    </a:lnR>
                  </a:tcPr>
                </a:tc>
              </a:tr>
              <a:tr h="1578775">
                <a:tc>
                  <a:txBody>
                    <a:bodyPr/>
                    <a:lstStyle/>
                    <a:p>
                      <a:pPr indent="0" lvl="0" marL="0" rtl="0" algn="ctr">
                        <a:lnSpc>
                          <a:spcPct val="115000"/>
                        </a:lnSpc>
                        <a:spcBef>
                          <a:spcPts val="0"/>
                        </a:spcBef>
                        <a:spcAft>
                          <a:spcPts val="1200"/>
                        </a:spcAft>
                        <a:buNone/>
                      </a:pPr>
                      <a:r>
                        <a:rPr lang="es" sz="1500">
                          <a:solidFill>
                            <a:schemeClr val="dk2"/>
                          </a:solidFill>
                          <a:latin typeface="Raleway"/>
                          <a:ea typeface="Raleway"/>
                          <a:cs typeface="Raleway"/>
                          <a:sym typeface="Raleway"/>
                        </a:rPr>
                        <a:t>Se puede acceder </a:t>
                      </a:r>
                      <a:r>
                        <a:rPr lang="es" sz="1500" u="sng">
                          <a:solidFill>
                            <a:schemeClr val="hlink"/>
                          </a:solidFill>
                          <a:latin typeface="Raleway"/>
                          <a:ea typeface="Raleway"/>
                          <a:cs typeface="Raleway"/>
                          <a:sym typeface="Raleway"/>
                          <a:hlinkClick r:id="rId3"/>
                        </a:rPr>
                        <a:t>HOG1.xlsx</a:t>
                      </a:r>
                      <a:endParaRPr sz="1500">
                        <a:solidFill>
                          <a:schemeClr val="dk2"/>
                        </a:solidFill>
                        <a:latin typeface="Raleway"/>
                        <a:ea typeface="Raleway"/>
                        <a:cs typeface="Raleway"/>
                        <a:sym typeface="Raleway"/>
                      </a:endParaRPr>
                    </a:p>
                  </a:txBody>
                  <a:tcPr marT="91425" marB="91425" marR="91425" marL="91425"/>
                </a:tc>
                <a:tc>
                  <a:txBody>
                    <a:bodyPr/>
                    <a:lstStyle/>
                    <a:p>
                      <a:pPr indent="-217650" lvl="0" marL="352799" rtl="0" algn="l">
                        <a:spcBef>
                          <a:spcPts val="0"/>
                        </a:spcBef>
                        <a:spcAft>
                          <a:spcPts val="0"/>
                        </a:spcAft>
                        <a:buClr>
                          <a:schemeClr val="dk2"/>
                        </a:buClr>
                        <a:buSzPts val="1500"/>
                        <a:buFont typeface="Raleway"/>
                        <a:buChar char="●"/>
                      </a:pPr>
                      <a:r>
                        <a:rPr lang="es" sz="1500">
                          <a:solidFill>
                            <a:schemeClr val="dk2"/>
                          </a:solidFill>
                          <a:latin typeface="Raleway"/>
                          <a:ea typeface="Raleway"/>
                          <a:cs typeface="Raleway"/>
                          <a:sym typeface="Raleway"/>
                        </a:rPr>
                        <a:t>Abuelo</a:t>
                      </a:r>
                      <a:endParaRPr sz="1500">
                        <a:solidFill>
                          <a:schemeClr val="dk2"/>
                        </a:solidFill>
                        <a:latin typeface="Raleway"/>
                        <a:ea typeface="Raleway"/>
                        <a:cs typeface="Raleway"/>
                        <a:sym typeface="Raleway"/>
                      </a:endParaRPr>
                    </a:p>
                    <a:p>
                      <a:pPr indent="-217650" lvl="0" marL="352799" rtl="0" algn="l">
                        <a:spcBef>
                          <a:spcPts val="0"/>
                        </a:spcBef>
                        <a:spcAft>
                          <a:spcPts val="0"/>
                        </a:spcAft>
                        <a:buClr>
                          <a:schemeClr val="dk2"/>
                        </a:buClr>
                        <a:buSzPts val="1500"/>
                        <a:buFont typeface="Raleway"/>
                        <a:buChar char="●"/>
                      </a:pPr>
                      <a:r>
                        <a:rPr lang="es" sz="1500">
                          <a:solidFill>
                            <a:schemeClr val="dk2"/>
                          </a:solidFill>
                          <a:latin typeface="Raleway"/>
                          <a:ea typeface="Raleway"/>
                          <a:cs typeface="Raleway"/>
                          <a:sym typeface="Raleway"/>
                        </a:rPr>
                        <a:t>Michelle</a:t>
                      </a:r>
                      <a:endParaRPr sz="1500">
                        <a:solidFill>
                          <a:schemeClr val="dk2"/>
                        </a:solidFill>
                        <a:latin typeface="Raleway"/>
                        <a:ea typeface="Raleway"/>
                        <a:cs typeface="Raleway"/>
                        <a:sym typeface="Raleway"/>
                      </a:endParaRPr>
                    </a:p>
                    <a:p>
                      <a:pPr indent="-217650" lvl="0" marL="352799" rtl="0" algn="l">
                        <a:spcBef>
                          <a:spcPts val="0"/>
                        </a:spcBef>
                        <a:spcAft>
                          <a:spcPts val="0"/>
                        </a:spcAft>
                        <a:buClr>
                          <a:schemeClr val="dk2"/>
                        </a:buClr>
                        <a:buSzPts val="1500"/>
                        <a:buFont typeface="Raleway"/>
                        <a:buChar char="●"/>
                      </a:pPr>
                      <a:r>
                        <a:rPr lang="es" sz="1500">
                          <a:solidFill>
                            <a:schemeClr val="dk2"/>
                          </a:solidFill>
                          <a:latin typeface="Raleway"/>
                          <a:ea typeface="Raleway"/>
                          <a:cs typeface="Raleway"/>
                          <a:sym typeface="Raleway"/>
                        </a:rPr>
                        <a:t>Jhunior</a:t>
                      </a:r>
                      <a:endParaRPr sz="1500">
                        <a:solidFill>
                          <a:schemeClr val="dk2"/>
                        </a:solidFill>
                        <a:latin typeface="Raleway"/>
                        <a:ea typeface="Raleway"/>
                        <a:cs typeface="Raleway"/>
                        <a:sym typeface="Raleway"/>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020">
                <a:solidFill>
                  <a:schemeClr val="dk2"/>
                </a:solidFill>
                <a:latin typeface="Raleway"/>
                <a:ea typeface="Raleway"/>
                <a:cs typeface="Raleway"/>
                <a:sym typeface="Raleway"/>
              </a:rPr>
              <a:t>Clasificación en SVM</a:t>
            </a:r>
            <a:endParaRPr b="1" sz="3020">
              <a:solidFill>
                <a:schemeClr val="dk2"/>
              </a:solidFill>
              <a:latin typeface="Raleway"/>
              <a:ea typeface="Raleway"/>
              <a:cs typeface="Raleway"/>
              <a:sym typeface="Raleway"/>
            </a:endParaRPr>
          </a:p>
          <a:p>
            <a:pPr indent="0" lvl="0" marL="0" rtl="0" algn="l">
              <a:spcBef>
                <a:spcPts val="0"/>
              </a:spcBef>
              <a:spcAft>
                <a:spcPts val="0"/>
              </a:spcAft>
              <a:buSzPts val="990"/>
              <a:buNone/>
            </a:pPr>
            <a:r>
              <a:t/>
            </a:r>
            <a:endParaRPr b="1" sz="3020">
              <a:solidFill>
                <a:schemeClr val="dk2"/>
              </a:solidFill>
              <a:latin typeface="Raleway"/>
              <a:ea typeface="Raleway"/>
              <a:cs typeface="Raleway"/>
              <a:sym typeface="Raleway"/>
            </a:endParaRPr>
          </a:p>
        </p:txBody>
      </p:sp>
      <p:cxnSp>
        <p:nvCxnSpPr>
          <p:cNvPr id="257" name="Google Shape;257;p34"/>
          <p:cNvCxnSpPr/>
          <p:nvPr/>
        </p:nvCxnSpPr>
        <p:spPr>
          <a:xfrm flipH="1" rot="10800000">
            <a:off x="348400" y="971725"/>
            <a:ext cx="6317100" cy="24900"/>
          </a:xfrm>
          <a:prstGeom prst="straightConnector1">
            <a:avLst/>
          </a:prstGeom>
          <a:noFill/>
          <a:ln cap="flat" cmpd="sng" w="76200">
            <a:solidFill>
              <a:srgbClr val="980000"/>
            </a:solidFill>
            <a:prstDash val="dot"/>
            <a:round/>
            <a:headEnd len="med" w="med" type="none"/>
            <a:tailEnd len="med" w="med" type="none"/>
          </a:ln>
        </p:spPr>
      </p:cxnSp>
      <p:sp>
        <p:nvSpPr>
          <p:cNvPr id="258" name="Google Shape;258;p34"/>
          <p:cNvSpPr txBox="1"/>
          <p:nvPr/>
        </p:nvSpPr>
        <p:spPr>
          <a:xfrm>
            <a:off x="926025" y="1751175"/>
            <a:ext cx="52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9" name="Google Shape;259;p34"/>
          <p:cNvSpPr txBox="1"/>
          <p:nvPr/>
        </p:nvSpPr>
        <p:spPr>
          <a:xfrm>
            <a:off x="348400" y="1256100"/>
            <a:ext cx="32916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2"/>
              </a:buClr>
              <a:buSzPts val="2500"/>
              <a:buFont typeface="Raleway"/>
              <a:buAutoNum type="arabicPeriod"/>
            </a:pPr>
            <a:r>
              <a:rPr lang="es" sz="2500">
                <a:solidFill>
                  <a:schemeClr val="dk2"/>
                </a:solidFill>
                <a:latin typeface="Raleway"/>
                <a:ea typeface="Raleway"/>
                <a:cs typeface="Raleway"/>
                <a:sym typeface="Raleway"/>
              </a:rPr>
              <a:t>Hiperplano separador</a:t>
            </a:r>
            <a:endParaRPr sz="2500">
              <a:solidFill>
                <a:schemeClr val="dk2"/>
              </a:solidFill>
              <a:latin typeface="Raleway"/>
              <a:ea typeface="Raleway"/>
              <a:cs typeface="Raleway"/>
              <a:sym typeface="Raleway"/>
            </a:endParaRPr>
          </a:p>
          <a:p>
            <a:pPr indent="-387350" lvl="0" marL="457200" rtl="0" algn="l">
              <a:spcBef>
                <a:spcPts val="0"/>
              </a:spcBef>
              <a:spcAft>
                <a:spcPts val="0"/>
              </a:spcAft>
              <a:buClr>
                <a:schemeClr val="dk2"/>
              </a:buClr>
              <a:buSzPts val="2500"/>
              <a:buFont typeface="Raleway"/>
              <a:buAutoNum type="arabicPeriod"/>
            </a:pPr>
            <a:r>
              <a:rPr lang="es" sz="2500">
                <a:solidFill>
                  <a:schemeClr val="dk2"/>
                </a:solidFill>
                <a:latin typeface="Raleway"/>
                <a:ea typeface="Raleway"/>
                <a:cs typeface="Raleway"/>
                <a:sym typeface="Raleway"/>
              </a:rPr>
              <a:t>Hiperplano de Margen Máximo</a:t>
            </a:r>
            <a:endParaRPr sz="2500">
              <a:solidFill>
                <a:schemeClr val="dk2"/>
              </a:solidFill>
              <a:latin typeface="Raleway"/>
              <a:ea typeface="Raleway"/>
              <a:cs typeface="Raleway"/>
              <a:sym typeface="Raleway"/>
            </a:endParaRPr>
          </a:p>
          <a:p>
            <a:pPr indent="-387350" lvl="0" marL="457200" rtl="0" algn="l">
              <a:spcBef>
                <a:spcPts val="0"/>
              </a:spcBef>
              <a:spcAft>
                <a:spcPts val="0"/>
              </a:spcAft>
              <a:buClr>
                <a:schemeClr val="dk2"/>
              </a:buClr>
              <a:buSzPts val="2500"/>
              <a:buFont typeface="Raleway"/>
              <a:buAutoNum type="arabicPeriod"/>
            </a:pPr>
            <a:r>
              <a:rPr lang="es" sz="2500">
                <a:solidFill>
                  <a:schemeClr val="dk2"/>
                </a:solidFill>
                <a:latin typeface="Raleway"/>
                <a:ea typeface="Raleway"/>
                <a:cs typeface="Raleway"/>
                <a:sym typeface="Raleway"/>
              </a:rPr>
              <a:t>Margen</a:t>
            </a:r>
            <a:endParaRPr sz="2500">
              <a:solidFill>
                <a:schemeClr val="dk2"/>
              </a:solidFill>
              <a:latin typeface="Raleway"/>
              <a:ea typeface="Raleway"/>
              <a:cs typeface="Raleway"/>
              <a:sym typeface="Raleway"/>
            </a:endParaRPr>
          </a:p>
          <a:p>
            <a:pPr indent="-387350" lvl="0" marL="457200" rtl="0" algn="l">
              <a:spcBef>
                <a:spcPts val="0"/>
              </a:spcBef>
              <a:spcAft>
                <a:spcPts val="0"/>
              </a:spcAft>
              <a:buClr>
                <a:schemeClr val="dk2"/>
              </a:buClr>
              <a:buSzPts val="2500"/>
              <a:buFont typeface="Raleway"/>
              <a:buAutoNum type="arabicPeriod"/>
            </a:pPr>
            <a:r>
              <a:rPr lang="es" sz="2500">
                <a:solidFill>
                  <a:schemeClr val="dk2"/>
                </a:solidFill>
                <a:latin typeface="Raleway"/>
                <a:ea typeface="Raleway"/>
                <a:cs typeface="Raleway"/>
                <a:sym typeface="Raleway"/>
              </a:rPr>
              <a:t>Kernel</a:t>
            </a:r>
            <a:endParaRPr sz="2300">
              <a:solidFill>
                <a:schemeClr val="dk2"/>
              </a:solidFill>
              <a:latin typeface="Raleway"/>
              <a:ea typeface="Raleway"/>
              <a:cs typeface="Raleway"/>
              <a:sym typeface="Raleway"/>
            </a:endParaRPr>
          </a:p>
        </p:txBody>
      </p:sp>
      <p:pic>
        <p:nvPicPr>
          <p:cNvPr id="260" name="Google Shape;260;p34"/>
          <p:cNvPicPr preferRelativeResize="0"/>
          <p:nvPr/>
        </p:nvPicPr>
        <p:blipFill>
          <a:blip r:embed="rId3">
            <a:alphaModFix/>
          </a:blip>
          <a:stretch>
            <a:fillRect/>
          </a:stretch>
        </p:blipFill>
        <p:spPr>
          <a:xfrm>
            <a:off x="3640000" y="1496925"/>
            <a:ext cx="4987744" cy="26873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Resultados y Discusión</a:t>
            </a:r>
            <a:endParaRPr b="1" sz="3320">
              <a:solidFill>
                <a:schemeClr val="dk2"/>
              </a:solidFill>
              <a:latin typeface="Raleway"/>
              <a:ea typeface="Raleway"/>
              <a:cs typeface="Raleway"/>
              <a:sym typeface="Raleway"/>
            </a:endParaRPr>
          </a:p>
        </p:txBody>
      </p:sp>
      <p:cxnSp>
        <p:nvCxnSpPr>
          <p:cNvPr id="266" name="Google Shape;266;p35"/>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267" name="Google Shape;267;p35"/>
          <p:cNvPicPr preferRelativeResize="0"/>
          <p:nvPr/>
        </p:nvPicPr>
        <p:blipFill>
          <a:blip r:embed="rId3">
            <a:alphaModFix/>
          </a:blip>
          <a:stretch>
            <a:fillRect/>
          </a:stretch>
        </p:blipFill>
        <p:spPr>
          <a:xfrm>
            <a:off x="5177613" y="1546938"/>
            <a:ext cx="2828925" cy="2828925"/>
          </a:xfrm>
          <a:prstGeom prst="rect">
            <a:avLst/>
          </a:prstGeom>
          <a:noFill/>
          <a:ln>
            <a:noFill/>
          </a:ln>
        </p:spPr>
      </p:pic>
      <p:pic>
        <p:nvPicPr>
          <p:cNvPr id="268" name="Google Shape;268;p35"/>
          <p:cNvPicPr preferRelativeResize="0"/>
          <p:nvPr/>
        </p:nvPicPr>
        <p:blipFill>
          <a:blip r:embed="rId4">
            <a:alphaModFix/>
          </a:blip>
          <a:stretch>
            <a:fillRect/>
          </a:stretch>
        </p:blipFill>
        <p:spPr>
          <a:xfrm>
            <a:off x="1125188" y="1546938"/>
            <a:ext cx="2828925" cy="2828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Resultados y Discusión</a:t>
            </a:r>
            <a:endParaRPr b="1" sz="3320">
              <a:solidFill>
                <a:schemeClr val="dk2"/>
              </a:solidFill>
              <a:latin typeface="Raleway"/>
              <a:ea typeface="Raleway"/>
              <a:cs typeface="Raleway"/>
              <a:sym typeface="Raleway"/>
            </a:endParaRPr>
          </a:p>
        </p:txBody>
      </p:sp>
      <p:cxnSp>
        <p:nvCxnSpPr>
          <p:cNvPr id="274" name="Google Shape;274;p36"/>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275" name="Google Shape;275;p36"/>
          <p:cNvPicPr preferRelativeResize="0"/>
          <p:nvPr/>
        </p:nvPicPr>
        <p:blipFill>
          <a:blip r:embed="rId3">
            <a:alphaModFix/>
          </a:blip>
          <a:stretch>
            <a:fillRect/>
          </a:stretch>
        </p:blipFill>
        <p:spPr>
          <a:xfrm>
            <a:off x="5305988" y="1589650"/>
            <a:ext cx="2828925" cy="2828925"/>
          </a:xfrm>
          <a:prstGeom prst="rect">
            <a:avLst/>
          </a:prstGeom>
          <a:noFill/>
          <a:ln>
            <a:noFill/>
          </a:ln>
        </p:spPr>
      </p:pic>
      <p:pic>
        <p:nvPicPr>
          <p:cNvPr id="276" name="Google Shape;276;p36"/>
          <p:cNvPicPr preferRelativeResize="0"/>
          <p:nvPr/>
        </p:nvPicPr>
        <p:blipFill>
          <a:blip r:embed="rId4">
            <a:alphaModFix/>
          </a:blip>
          <a:stretch>
            <a:fillRect/>
          </a:stretch>
        </p:blipFill>
        <p:spPr>
          <a:xfrm>
            <a:off x="1042713" y="1589663"/>
            <a:ext cx="2828925" cy="2828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Resultados y Discusión</a:t>
            </a:r>
            <a:endParaRPr b="1" sz="3320">
              <a:solidFill>
                <a:schemeClr val="dk2"/>
              </a:solidFill>
              <a:latin typeface="Raleway"/>
              <a:ea typeface="Raleway"/>
              <a:cs typeface="Raleway"/>
              <a:sym typeface="Raleway"/>
            </a:endParaRPr>
          </a:p>
        </p:txBody>
      </p:sp>
      <p:cxnSp>
        <p:nvCxnSpPr>
          <p:cNvPr id="282" name="Google Shape;282;p37"/>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283" name="Google Shape;283;p37"/>
          <p:cNvPicPr preferRelativeResize="0"/>
          <p:nvPr/>
        </p:nvPicPr>
        <p:blipFill>
          <a:blip r:embed="rId3">
            <a:alphaModFix/>
          </a:blip>
          <a:stretch>
            <a:fillRect/>
          </a:stretch>
        </p:blipFill>
        <p:spPr>
          <a:xfrm>
            <a:off x="5318763" y="1482763"/>
            <a:ext cx="2828925" cy="2828925"/>
          </a:xfrm>
          <a:prstGeom prst="rect">
            <a:avLst/>
          </a:prstGeom>
          <a:noFill/>
          <a:ln>
            <a:noFill/>
          </a:ln>
        </p:spPr>
      </p:pic>
      <p:pic>
        <p:nvPicPr>
          <p:cNvPr id="284" name="Google Shape;284;p37"/>
          <p:cNvPicPr preferRelativeResize="0"/>
          <p:nvPr/>
        </p:nvPicPr>
        <p:blipFill>
          <a:blip r:embed="rId4">
            <a:alphaModFix/>
          </a:blip>
          <a:stretch>
            <a:fillRect/>
          </a:stretch>
        </p:blipFill>
        <p:spPr>
          <a:xfrm>
            <a:off x="1418588" y="1482763"/>
            <a:ext cx="2828925" cy="2828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Resultados y Discusión </a:t>
            </a:r>
            <a:r>
              <a:rPr b="1" lang="es" sz="2820">
                <a:solidFill>
                  <a:schemeClr val="dk2"/>
                </a:solidFill>
                <a:latin typeface="Raleway"/>
                <a:ea typeface="Raleway"/>
                <a:cs typeface="Raleway"/>
                <a:sym typeface="Raleway"/>
              </a:rPr>
              <a:t>MATLAB</a:t>
            </a:r>
            <a:endParaRPr b="1" sz="3320">
              <a:solidFill>
                <a:schemeClr val="dk2"/>
              </a:solidFill>
              <a:latin typeface="Raleway"/>
              <a:ea typeface="Raleway"/>
              <a:cs typeface="Raleway"/>
              <a:sym typeface="Raleway"/>
            </a:endParaRPr>
          </a:p>
        </p:txBody>
      </p:sp>
      <p:sp>
        <p:nvSpPr>
          <p:cNvPr id="290" name="Google Shape;290;p38"/>
          <p:cNvSpPr txBox="1"/>
          <p:nvPr>
            <p:ph idx="1" type="body"/>
          </p:nvPr>
        </p:nvSpPr>
        <p:spPr>
          <a:xfrm>
            <a:off x="311700" y="1237725"/>
            <a:ext cx="3575700" cy="35328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0"/>
              </a:spcBef>
              <a:spcAft>
                <a:spcPts val="0"/>
              </a:spcAft>
              <a:buNone/>
            </a:pPr>
            <a:r>
              <a:rPr b="1" lang="es" sz="2000">
                <a:latin typeface="Raleway"/>
                <a:ea typeface="Raleway"/>
                <a:cs typeface="Raleway"/>
                <a:sym typeface="Raleway"/>
              </a:rPr>
              <a:t>Utilizaremos la aplicación de Classification Learner. Se observará el comportamiento de las clasificación utilizando SVM con Kernel Lineal, Cuadrático y Cúbico. </a:t>
            </a:r>
            <a:endParaRPr b="1" sz="2000">
              <a:latin typeface="Raleway"/>
              <a:ea typeface="Raleway"/>
              <a:cs typeface="Raleway"/>
              <a:sym typeface="Raleway"/>
            </a:endParaRPr>
          </a:p>
          <a:p>
            <a:pPr indent="0" lvl="0" marL="0" rtl="0" algn="just">
              <a:lnSpc>
                <a:spcPct val="100000"/>
              </a:lnSpc>
              <a:spcBef>
                <a:spcPts val="0"/>
              </a:spcBef>
              <a:spcAft>
                <a:spcPts val="0"/>
              </a:spcAft>
              <a:buNone/>
            </a:pPr>
            <a:r>
              <a:t/>
            </a:r>
            <a:endParaRPr b="1" sz="2000">
              <a:latin typeface="Raleway"/>
              <a:ea typeface="Raleway"/>
              <a:cs typeface="Raleway"/>
              <a:sym typeface="Raleway"/>
            </a:endParaRPr>
          </a:p>
          <a:p>
            <a:pPr indent="0" lvl="0" marL="0" rtl="0" algn="just">
              <a:lnSpc>
                <a:spcPct val="100000"/>
              </a:lnSpc>
              <a:spcBef>
                <a:spcPts val="0"/>
              </a:spcBef>
              <a:spcAft>
                <a:spcPts val="0"/>
              </a:spcAft>
              <a:buClr>
                <a:schemeClr val="dk1"/>
              </a:buClr>
              <a:buSzPts val="1100"/>
              <a:buFont typeface="Arial"/>
              <a:buNone/>
            </a:pPr>
            <a:r>
              <a:rPr b="1" lang="es" sz="2000">
                <a:latin typeface="Raleway"/>
                <a:ea typeface="Raleway"/>
                <a:cs typeface="Raleway"/>
                <a:sym typeface="Raleway"/>
              </a:rPr>
              <a:t>Empezamos con la preparación de los datos</a:t>
            </a:r>
            <a:endParaRPr b="1" sz="2000">
              <a:latin typeface="Raleway"/>
              <a:ea typeface="Raleway"/>
              <a:cs typeface="Raleway"/>
              <a:sym typeface="Raleway"/>
            </a:endParaRPr>
          </a:p>
          <a:p>
            <a:pPr indent="0" lvl="0" marL="0" rtl="0" algn="l">
              <a:lnSpc>
                <a:spcPct val="100000"/>
              </a:lnSpc>
              <a:spcBef>
                <a:spcPts val="0"/>
              </a:spcBef>
              <a:spcAft>
                <a:spcPts val="0"/>
              </a:spcAft>
              <a:buNone/>
            </a:pPr>
            <a:r>
              <a:t/>
            </a:r>
            <a:endParaRPr b="1" sz="2820">
              <a:latin typeface="Raleway"/>
              <a:ea typeface="Raleway"/>
              <a:cs typeface="Raleway"/>
              <a:sym typeface="Raleway"/>
            </a:endParaRPr>
          </a:p>
        </p:txBody>
      </p:sp>
      <p:cxnSp>
        <p:nvCxnSpPr>
          <p:cNvPr id="291" name="Google Shape;291;p38"/>
          <p:cNvCxnSpPr/>
          <p:nvPr/>
        </p:nvCxnSpPr>
        <p:spPr>
          <a:xfrm flipH="1" rot="10800000">
            <a:off x="366750" y="1063063"/>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292" name="Google Shape;292;p38"/>
          <p:cNvPicPr preferRelativeResize="0"/>
          <p:nvPr/>
        </p:nvPicPr>
        <p:blipFill>
          <a:blip r:embed="rId3">
            <a:alphaModFix/>
          </a:blip>
          <a:stretch>
            <a:fillRect/>
          </a:stretch>
        </p:blipFill>
        <p:spPr>
          <a:xfrm>
            <a:off x="3943550" y="1218588"/>
            <a:ext cx="4951800" cy="35984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Resultados y Discusión</a:t>
            </a:r>
            <a:endParaRPr b="1" sz="3320">
              <a:solidFill>
                <a:schemeClr val="dk2"/>
              </a:solidFill>
              <a:latin typeface="Raleway"/>
              <a:ea typeface="Raleway"/>
              <a:cs typeface="Raleway"/>
              <a:sym typeface="Raleway"/>
            </a:endParaRPr>
          </a:p>
        </p:txBody>
      </p:sp>
      <p:sp>
        <p:nvSpPr>
          <p:cNvPr id="298" name="Google Shape;298;p39"/>
          <p:cNvSpPr txBox="1"/>
          <p:nvPr>
            <p:ph idx="1" type="body"/>
          </p:nvPr>
        </p:nvSpPr>
        <p:spPr>
          <a:xfrm>
            <a:off x="311700" y="1237725"/>
            <a:ext cx="8520600" cy="3532800"/>
          </a:xfrm>
          <a:prstGeom prst="rect">
            <a:avLst/>
          </a:prstGeom>
        </p:spPr>
        <p:txBody>
          <a:bodyPr anchorCtr="0" anchor="t" bIns="91425" lIns="91425" spcFirstLastPara="1" rIns="91425" wrap="square" tIns="91425">
            <a:normAutofit/>
          </a:bodyPr>
          <a:lstStyle/>
          <a:p>
            <a:pPr indent="-407669" lvl="0" marL="457200" rtl="0" algn="l">
              <a:lnSpc>
                <a:spcPct val="100000"/>
              </a:lnSpc>
              <a:spcBef>
                <a:spcPts val="0"/>
              </a:spcBef>
              <a:spcAft>
                <a:spcPts val="0"/>
              </a:spcAft>
              <a:buSzPts val="2820"/>
              <a:buFont typeface="Raleway"/>
              <a:buChar char="●"/>
            </a:pPr>
            <a:r>
              <a:rPr b="1" lang="es" sz="2820">
                <a:latin typeface="Raleway"/>
                <a:ea typeface="Raleway"/>
                <a:cs typeface="Raleway"/>
                <a:sym typeface="Raleway"/>
              </a:rPr>
              <a:t>Porcentaje de Precisión</a:t>
            </a:r>
            <a:endParaRPr b="1" sz="2820">
              <a:latin typeface="Raleway"/>
              <a:ea typeface="Raleway"/>
              <a:cs typeface="Raleway"/>
              <a:sym typeface="Raleway"/>
            </a:endParaRPr>
          </a:p>
          <a:p>
            <a:pPr indent="0" lvl="0" marL="0" rtl="0" algn="l">
              <a:lnSpc>
                <a:spcPct val="100000"/>
              </a:lnSpc>
              <a:spcBef>
                <a:spcPts val="0"/>
              </a:spcBef>
              <a:spcAft>
                <a:spcPts val="0"/>
              </a:spcAft>
              <a:buNone/>
            </a:pPr>
            <a:r>
              <a:t/>
            </a:r>
            <a:endParaRPr b="1" sz="2820">
              <a:latin typeface="Raleway"/>
              <a:ea typeface="Raleway"/>
              <a:cs typeface="Raleway"/>
              <a:sym typeface="Raleway"/>
            </a:endParaRPr>
          </a:p>
        </p:txBody>
      </p:sp>
      <p:cxnSp>
        <p:nvCxnSpPr>
          <p:cNvPr id="299" name="Google Shape;299;p39"/>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300" name="Google Shape;300;p39"/>
          <p:cNvSpPr txBox="1"/>
          <p:nvPr/>
        </p:nvSpPr>
        <p:spPr>
          <a:xfrm>
            <a:off x="5817900" y="1742000"/>
            <a:ext cx="23928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600">
                <a:latin typeface="Raleway"/>
                <a:ea typeface="Raleway"/>
                <a:cs typeface="Raleway"/>
                <a:sym typeface="Raleway"/>
              </a:rPr>
              <a:t>2, 5 y 11, es el Número de componentes a conservar.</a:t>
            </a:r>
            <a:endParaRPr sz="1600">
              <a:latin typeface="Raleway"/>
              <a:ea typeface="Raleway"/>
              <a:cs typeface="Raleway"/>
              <a:sym typeface="Raleway"/>
            </a:endParaRPr>
          </a:p>
        </p:txBody>
      </p:sp>
      <p:pic>
        <p:nvPicPr>
          <p:cNvPr id="301" name="Google Shape;301;p39"/>
          <p:cNvPicPr preferRelativeResize="0"/>
          <p:nvPr/>
        </p:nvPicPr>
        <p:blipFill>
          <a:blip r:embed="rId3">
            <a:alphaModFix/>
          </a:blip>
          <a:stretch>
            <a:fillRect/>
          </a:stretch>
        </p:blipFill>
        <p:spPr>
          <a:xfrm>
            <a:off x="808875" y="2118300"/>
            <a:ext cx="3676650" cy="1771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s">
                <a:solidFill>
                  <a:schemeClr val="dk2"/>
                </a:solidFill>
                <a:latin typeface="Raleway"/>
                <a:ea typeface="Raleway"/>
                <a:cs typeface="Raleway"/>
                <a:sym typeface="Raleway"/>
              </a:rPr>
              <a:t>Matrices de Confusión en MATLAB SIN PCA</a:t>
            </a:r>
            <a:endParaRPr b="1">
              <a:solidFill>
                <a:schemeClr val="dk2"/>
              </a:solidFill>
              <a:latin typeface="Raleway"/>
              <a:ea typeface="Raleway"/>
              <a:cs typeface="Raleway"/>
              <a:sym typeface="Raleway"/>
            </a:endParaRPr>
          </a:p>
        </p:txBody>
      </p:sp>
      <p:sp>
        <p:nvSpPr>
          <p:cNvPr id="307" name="Google Shape;307;p40"/>
          <p:cNvSpPr txBox="1"/>
          <p:nvPr>
            <p:ph idx="1" type="body"/>
          </p:nvPr>
        </p:nvSpPr>
        <p:spPr>
          <a:xfrm>
            <a:off x="311700" y="1237725"/>
            <a:ext cx="8520600" cy="3532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2820">
              <a:latin typeface="Raleway"/>
              <a:ea typeface="Raleway"/>
              <a:cs typeface="Raleway"/>
              <a:sym typeface="Raleway"/>
            </a:endParaRPr>
          </a:p>
          <a:p>
            <a:pPr indent="0" lvl="0" marL="0" rtl="0" algn="l">
              <a:lnSpc>
                <a:spcPct val="100000"/>
              </a:lnSpc>
              <a:spcBef>
                <a:spcPts val="0"/>
              </a:spcBef>
              <a:spcAft>
                <a:spcPts val="0"/>
              </a:spcAft>
              <a:buNone/>
            </a:pPr>
            <a:r>
              <a:t/>
            </a:r>
            <a:endParaRPr b="1" sz="2820">
              <a:latin typeface="Raleway"/>
              <a:ea typeface="Raleway"/>
              <a:cs typeface="Raleway"/>
              <a:sym typeface="Raleway"/>
            </a:endParaRPr>
          </a:p>
        </p:txBody>
      </p:sp>
      <p:sp>
        <p:nvSpPr>
          <p:cNvPr id="308" name="Google Shape;308;p40"/>
          <p:cNvSpPr txBox="1"/>
          <p:nvPr/>
        </p:nvSpPr>
        <p:spPr>
          <a:xfrm>
            <a:off x="1274400" y="4254175"/>
            <a:ext cx="129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Lineal </a:t>
            </a:r>
            <a:endParaRPr b="1">
              <a:solidFill>
                <a:schemeClr val="dk2"/>
              </a:solidFill>
              <a:latin typeface="Raleway"/>
              <a:ea typeface="Raleway"/>
              <a:cs typeface="Raleway"/>
              <a:sym typeface="Raleway"/>
            </a:endParaRPr>
          </a:p>
        </p:txBody>
      </p:sp>
      <p:sp>
        <p:nvSpPr>
          <p:cNvPr id="309" name="Google Shape;309;p40"/>
          <p:cNvSpPr txBox="1"/>
          <p:nvPr/>
        </p:nvSpPr>
        <p:spPr>
          <a:xfrm>
            <a:off x="7111250" y="4254175"/>
            <a:ext cx="129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Cúbico </a:t>
            </a:r>
            <a:endParaRPr b="1">
              <a:solidFill>
                <a:schemeClr val="dk2"/>
              </a:solidFill>
              <a:latin typeface="Raleway"/>
              <a:ea typeface="Raleway"/>
              <a:cs typeface="Raleway"/>
              <a:sym typeface="Raleway"/>
            </a:endParaRPr>
          </a:p>
        </p:txBody>
      </p:sp>
      <p:sp>
        <p:nvSpPr>
          <p:cNvPr id="310" name="Google Shape;310;p40"/>
          <p:cNvSpPr txBox="1"/>
          <p:nvPr/>
        </p:nvSpPr>
        <p:spPr>
          <a:xfrm>
            <a:off x="4128025" y="4254175"/>
            <a:ext cx="129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Cuadrático </a:t>
            </a:r>
            <a:endParaRPr b="1">
              <a:solidFill>
                <a:schemeClr val="dk2"/>
              </a:solidFill>
              <a:latin typeface="Raleway"/>
              <a:ea typeface="Raleway"/>
              <a:cs typeface="Raleway"/>
              <a:sym typeface="Raleway"/>
            </a:endParaRPr>
          </a:p>
        </p:txBody>
      </p:sp>
      <p:cxnSp>
        <p:nvCxnSpPr>
          <p:cNvPr id="311" name="Google Shape;311;p40"/>
          <p:cNvCxnSpPr/>
          <p:nvPr/>
        </p:nvCxnSpPr>
        <p:spPr>
          <a:xfrm flipH="1" rot="10800000">
            <a:off x="348400" y="926150"/>
            <a:ext cx="7582200" cy="6300"/>
          </a:xfrm>
          <a:prstGeom prst="straightConnector1">
            <a:avLst/>
          </a:prstGeom>
          <a:noFill/>
          <a:ln cap="flat" cmpd="sng" w="76200">
            <a:solidFill>
              <a:srgbClr val="980000"/>
            </a:solidFill>
            <a:prstDash val="dot"/>
            <a:round/>
            <a:headEnd len="med" w="med" type="none"/>
            <a:tailEnd len="med" w="med" type="none"/>
          </a:ln>
        </p:spPr>
      </p:cxnSp>
      <p:pic>
        <p:nvPicPr>
          <p:cNvPr id="312" name="Google Shape;312;p40"/>
          <p:cNvPicPr preferRelativeResize="0"/>
          <p:nvPr/>
        </p:nvPicPr>
        <p:blipFill rotWithShape="1">
          <a:blip r:embed="rId3">
            <a:alphaModFix/>
          </a:blip>
          <a:srcRect b="0" l="0" r="0" t="4260"/>
          <a:stretch/>
        </p:blipFill>
        <p:spPr>
          <a:xfrm>
            <a:off x="120875" y="1209975"/>
            <a:ext cx="2923750" cy="2979276"/>
          </a:xfrm>
          <a:prstGeom prst="rect">
            <a:avLst/>
          </a:prstGeom>
          <a:noFill/>
          <a:ln>
            <a:noFill/>
          </a:ln>
        </p:spPr>
      </p:pic>
      <p:pic>
        <p:nvPicPr>
          <p:cNvPr id="313" name="Google Shape;313;p40"/>
          <p:cNvPicPr preferRelativeResize="0"/>
          <p:nvPr/>
        </p:nvPicPr>
        <p:blipFill rotWithShape="1">
          <a:blip r:embed="rId3">
            <a:alphaModFix/>
          </a:blip>
          <a:srcRect b="0" l="0" r="0" t="4260"/>
          <a:stretch/>
        </p:blipFill>
        <p:spPr>
          <a:xfrm>
            <a:off x="3110125" y="1209975"/>
            <a:ext cx="2923750" cy="2979276"/>
          </a:xfrm>
          <a:prstGeom prst="rect">
            <a:avLst/>
          </a:prstGeom>
          <a:noFill/>
          <a:ln>
            <a:noFill/>
          </a:ln>
        </p:spPr>
      </p:pic>
      <p:pic>
        <p:nvPicPr>
          <p:cNvPr id="314" name="Google Shape;314;p40"/>
          <p:cNvPicPr preferRelativeResize="0"/>
          <p:nvPr/>
        </p:nvPicPr>
        <p:blipFill rotWithShape="1">
          <a:blip r:embed="rId3">
            <a:alphaModFix/>
          </a:blip>
          <a:srcRect b="0" l="0" r="0" t="4260"/>
          <a:stretch/>
        </p:blipFill>
        <p:spPr>
          <a:xfrm>
            <a:off x="6099375" y="1237725"/>
            <a:ext cx="2923750" cy="29792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s">
                <a:solidFill>
                  <a:schemeClr val="dk2"/>
                </a:solidFill>
                <a:latin typeface="Raleway"/>
                <a:ea typeface="Raleway"/>
                <a:cs typeface="Raleway"/>
                <a:sym typeface="Raleway"/>
              </a:rPr>
              <a:t>Matrices de Confusión en MATLAB con PCA</a:t>
            </a:r>
            <a:endParaRPr b="1">
              <a:solidFill>
                <a:schemeClr val="dk2"/>
              </a:solidFill>
              <a:latin typeface="Raleway"/>
              <a:ea typeface="Raleway"/>
              <a:cs typeface="Raleway"/>
              <a:sym typeface="Raleway"/>
            </a:endParaRPr>
          </a:p>
        </p:txBody>
      </p:sp>
      <p:sp>
        <p:nvSpPr>
          <p:cNvPr id="320" name="Google Shape;320;p41"/>
          <p:cNvSpPr txBox="1"/>
          <p:nvPr>
            <p:ph idx="1" type="body"/>
          </p:nvPr>
        </p:nvSpPr>
        <p:spPr>
          <a:xfrm>
            <a:off x="311700" y="1209975"/>
            <a:ext cx="8520600" cy="3532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2820">
              <a:latin typeface="Raleway"/>
              <a:ea typeface="Raleway"/>
              <a:cs typeface="Raleway"/>
              <a:sym typeface="Raleway"/>
            </a:endParaRPr>
          </a:p>
          <a:p>
            <a:pPr indent="0" lvl="0" marL="0" rtl="0" algn="l">
              <a:lnSpc>
                <a:spcPct val="100000"/>
              </a:lnSpc>
              <a:spcBef>
                <a:spcPts val="0"/>
              </a:spcBef>
              <a:spcAft>
                <a:spcPts val="0"/>
              </a:spcAft>
              <a:buNone/>
            </a:pPr>
            <a:r>
              <a:t/>
            </a:r>
            <a:endParaRPr b="1" sz="2820">
              <a:latin typeface="Raleway"/>
              <a:ea typeface="Raleway"/>
              <a:cs typeface="Raleway"/>
              <a:sym typeface="Raleway"/>
            </a:endParaRPr>
          </a:p>
        </p:txBody>
      </p:sp>
      <p:sp>
        <p:nvSpPr>
          <p:cNvPr id="321" name="Google Shape;321;p41"/>
          <p:cNvSpPr txBox="1"/>
          <p:nvPr/>
        </p:nvSpPr>
        <p:spPr>
          <a:xfrm>
            <a:off x="1274400" y="4254175"/>
            <a:ext cx="12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Lineal Con PCA 2</a:t>
            </a:r>
            <a:endParaRPr b="1">
              <a:solidFill>
                <a:schemeClr val="dk2"/>
              </a:solidFill>
              <a:latin typeface="Raleway"/>
              <a:ea typeface="Raleway"/>
              <a:cs typeface="Raleway"/>
              <a:sym typeface="Raleway"/>
            </a:endParaRPr>
          </a:p>
        </p:txBody>
      </p:sp>
      <p:sp>
        <p:nvSpPr>
          <p:cNvPr id="322" name="Google Shape;322;p41"/>
          <p:cNvSpPr txBox="1"/>
          <p:nvPr/>
        </p:nvSpPr>
        <p:spPr>
          <a:xfrm>
            <a:off x="7111250" y="4254175"/>
            <a:ext cx="12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Cúbico </a:t>
            </a:r>
            <a:r>
              <a:rPr b="1" lang="es">
                <a:solidFill>
                  <a:schemeClr val="dk2"/>
                </a:solidFill>
                <a:latin typeface="Raleway"/>
                <a:ea typeface="Raleway"/>
                <a:cs typeface="Raleway"/>
                <a:sym typeface="Raleway"/>
              </a:rPr>
              <a:t>Con PCA 2</a:t>
            </a:r>
            <a:endParaRPr b="1">
              <a:solidFill>
                <a:schemeClr val="dk2"/>
              </a:solidFill>
              <a:latin typeface="Raleway"/>
              <a:ea typeface="Raleway"/>
              <a:cs typeface="Raleway"/>
              <a:sym typeface="Raleway"/>
            </a:endParaRPr>
          </a:p>
        </p:txBody>
      </p:sp>
      <p:sp>
        <p:nvSpPr>
          <p:cNvPr id="323" name="Google Shape;323;p41"/>
          <p:cNvSpPr txBox="1"/>
          <p:nvPr/>
        </p:nvSpPr>
        <p:spPr>
          <a:xfrm>
            <a:off x="4128025" y="4254175"/>
            <a:ext cx="12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Cuadrático </a:t>
            </a:r>
            <a:r>
              <a:rPr b="1" lang="es">
                <a:solidFill>
                  <a:schemeClr val="dk2"/>
                </a:solidFill>
                <a:latin typeface="Raleway"/>
                <a:ea typeface="Raleway"/>
                <a:cs typeface="Raleway"/>
                <a:sym typeface="Raleway"/>
              </a:rPr>
              <a:t>Con PCA 2</a:t>
            </a:r>
            <a:endParaRPr b="1">
              <a:solidFill>
                <a:schemeClr val="dk2"/>
              </a:solidFill>
              <a:latin typeface="Raleway"/>
              <a:ea typeface="Raleway"/>
              <a:cs typeface="Raleway"/>
              <a:sym typeface="Raleway"/>
            </a:endParaRPr>
          </a:p>
        </p:txBody>
      </p:sp>
      <p:cxnSp>
        <p:nvCxnSpPr>
          <p:cNvPr id="324" name="Google Shape;324;p41"/>
          <p:cNvCxnSpPr/>
          <p:nvPr/>
        </p:nvCxnSpPr>
        <p:spPr>
          <a:xfrm flipH="1" rot="10800000">
            <a:off x="348400" y="926150"/>
            <a:ext cx="7582200" cy="6300"/>
          </a:xfrm>
          <a:prstGeom prst="straightConnector1">
            <a:avLst/>
          </a:prstGeom>
          <a:noFill/>
          <a:ln cap="flat" cmpd="sng" w="76200">
            <a:solidFill>
              <a:srgbClr val="980000"/>
            </a:solidFill>
            <a:prstDash val="dot"/>
            <a:round/>
            <a:headEnd len="med" w="med" type="none"/>
            <a:tailEnd len="med" w="med" type="none"/>
          </a:ln>
        </p:spPr>
      </p:cxnSp>
      <p:pic>
        <p:nvPicPr>
          <p:cNvPr id="325" name="Google Shape;325;p41"/>
          <p:cNvPicPr preferRelativeResize="0"/>
          <p:nvPr/>
        </p:nvPicPr>
        <p:blipFill rotWithShape="1">
          <a:blip r:embed="rId3">
            <a:alphaModFix/>
          </a:blip>
          <a:srcRect b="0" l="0" r="0" t="4470"/>
          <a:stretch/>
        </p:blipFill>
        <p:spPr>
          <a:xfrm>
            <a:off x="174350" y="1209975"/>
            <a:ext cx="2923750" cy="2979252"/>
          </a:xfrm>
          <a:prstGeom prst="rect">
            <a:avLst/>
          </a:prstGeom>
          <a:noFill/>
          <a:ln>
            <a:noFill/>
          </a:ln>
        </p:spPr>
      </p:pic>
      <p:pic>
        <p:nvPicPr>
          <p:cNvPr id="326" name="Google Shape;326;p41"/>
          <p:cNvPicPr preferRelativeResize="0"/>
          <p:nvPr/>
        </p:nvPicPr>
        <p:blipFill rotWithShape="1">
          <a:blip r:embed="rId4">
            <a:alphaModFix/>
          </a:blip>
          <a:srcRect b="0" l="0" r="0" t="4680"/>
          <a:stretch/>
        </p:blipFill>
        <p:spPr>
          <a:xfrm>
            <a:off x="3110125" y="1213212"/>
            <a:ext cx="2923750" cy="2972772"/>
          </a:xfrm>
          <a:prstGeom prst="rect">
            <a:avLst/>
          </a:prstGeom>
          <a:noFill/>
          <a:ln>
            <a:noFill/>
          </a:ln>
        </p:spPr>
      </p:pic>
      <p:pic>
        <p:nvPicPr>
          <p:cNvPr id="327" name="Google Shape;327;p41"/>
          <p:cNvPicPr preferRelativeResize="0"/>
          <p:nvPr/>
        </p:nvPicPr>
        <p:blipFill rotWithShape="1">
          <a:blip r:embed="rId4">
            <a:alphaModFix/>
          </a:blip>
          <a:srcRect b="0" l="0" r="0" t="4680"/>
          <a:stretch/>
        </p:blipFill>
        <p:spPr>
          <a:xfrm>
            <a:off x="6119850" y="1213200"/>
            <a:ext cx="2923750" cy="29727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Contexto histórico</a:t>
            </a:r>
            <a:endParaRPr b="1" sz="3320">
              <a:solidFill>
                <a:schemeClr val="dk2"/>
              </a:solidFill>
              <a:latin typeface="Raleway"/>
              <a:ea typeface="Raleway"/>
              <a:cs typeface="Raleway"/>
              <a:sym typeface="Raleway"/>
            </a:endParaRPr>
          </a:p>
        </p:txBody>
      </p:sp>
      <p:sp>
        <p:nvSpPr>
          <p:cNvPr id="72" name="Google Shape;72;p15"/>
          <p:cNvSpPr txBox="1"/>
          <p:nvPr>
            <p:ph idx="1" type="body"/>
          </p:nvPr>
        </p:nvSpPr>
        <p:spPr>
          <a:xfrm>
            <a:off x="311700" y="1237725"/>
            <a:ext cx="8520600" cy="4908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b="1" lang="es" sz="2000">
                <a:latin typeface="Raleway"/>
                <a:ea typeface="Raleway"/>
                <a:cs typeface="Raleway"/>
                <a:sym typeface="Raleway"/>
              </a:rPr>
              <a:t>Navneet Dalal y Bill Triggs</a:t>
            </a:r>
            <a:endParaRPr b="1" sz="2000">
              <a:latin typeface="Raleway"/>
              <a:ea typeface="Raleway"/>
              <a:cs typeface="Raleway"/>
              <a:sym typeface="Raleway"/>
            </a:endParaRPr>
          </a:p>
        </p:txBody>
      </p:sp>
      <p:cxnSp>
        <p:nvCxnSpPr>
          <p:cNvPr id="73" name="Google Shape;73;p15"/>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74" name="Google Shape;74;p15"/>
          <p:cNvPicPr preferRelativeResize="0"/>
          <p:nvPr/>
        </p:nvPicPr>
        <p:blipFill>
          <a:blip r:embed="rId3">
            <a:alphaModFix/>
          </a:blip>
          <a:stretch>
            <a:fillRect/>
          </a:stretch>
        </p:blipFill>
        <p:spPr>
          <a:xfrm>
            <a:off x="311700" y="1838950"/>
            <a:ext cx="3736650" cy="2855250"/>
          </a:xfrm>
          <a:prstGeom prst="rect">
            <a:avLst/>
          </a:prstGeom>
          <a:noFill/>
          <a:ln>
            <a:noFill/>
          </a:ln>
          <a:effectLst>
            <a:outerShdw blurRad="57150" rotWithShape="0" algn="bl" dir="5400000" dist="19050">
              <a:srgbClr val="000000">
                <a:alpha val="50000"/>
              </a:srgbClr>
            </a:outerShdw>
          </a:effectLst>
        </p:spPr>
      </p:pic>
      <p:pic>
        <p:nvPicPr>
          <p:cNvPr id="75" name="Google Shape;75;p15"/>
          <p:cNvPicPr preferRelativeResize="0"/>
          <p:nvPr/>
        </p:nvPicPr>
        <p:blipFill>
          <a:blip r:embed="rId4">
            <a:alphaModFix/>
          </a:blip>
          <a:stretch>
            <a:fillRect/>
          </a:stretch>
        </p:blipFill>
        <p:spPr>
          <a:xfrm>
            <a:off x="4228098" y="1768975"/>
            <a:ext cx="2305050" cy="1981200"/>
          </a:xfrm>
          <a:prstGeom prst="rect">
            <a:avLst/>
          </a:prstGeom>
          <a:noFill/>
          <a:ln>
            <a:noFill/>
          </a:ln>
          <a:effectLst>
            <a:outerShdw blurRad="57150" rotWithShape="0" algn="bl" dir="5400000" dist="19050">
              <a:srgbClr val="000000">
                <a:alpha val="50000"/>
              </a:srgbClr>
            </a:outerShdw>
          </a:effectLst>
        </p:spPr>
      </p:pic>
      <p:pic>
        <p:nvPicPr>
          <p:cNvPr id="76" name="Google Shape;76;p15"/>
          <p:cNvPicPr preferRelativeResize="0"/>
          <p:nvPr/>
        </p:nvPicPr>
        <p:blipFill>
          <a:blip r:embed="rId5">
            <a:alphaModFix/>
          </a:blip>
          <a:stretch>
            <a:fillRect/>
          </a:stretch>
        </p:blipFill>
        <p:spPr>
          <a:xfrm>
            <a:off x="6665498" y="2417800"/>
            <a:ext cx="2138102" cy="187084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s">
                <a:solidFill>
                  <a:schemeClr val="dk2"/>
                </a:solidFill>
                <a:latin typeface="Raleway"/>
                <a:ea typeface="Raleway"/>
                <a:cs typeface="Raleway"/>
                <a:sym typeface="Raleway"/>
              </a:rPr>
              <a:t>Matrices de Confusión en MATLAB con PCA</a:t>
            </a:r>
            <a:endParaRPr b="1" sz="3320">
              <a:solidFill>
                <a:schemeClr val="dk2"/>
              </a:solidFill>
              <a:latin typeface="Raleway"/>
              <a:ea typeface="Raleway"/>
              <a:cs typeface="Raleway"/>
              <a:sym typeface="Raleway"/>
            </a:endParaRPr>
          </a:p>
        </p:txBody>
      </p:sp>
      <p:sp>
        <p:nvSpPr>
          <p:cNvPr id="333" name="Google Shape;333;p42"/>
          <p:cNvSpPr txBox="1"/>
          <p:nvPr>
            <p:ph idx="1" type="body"/>
          </p:nvPr>
        </p:nvSpPr>
        <p:spPr>
          <a:xfrm>
            <a:off x="311700" y="1237725"/>
            <a:ext cx="8520600" cy="3532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2820">
              <a:latin typeface="Raleway"/>
              <a:ea typeface="Raleway"/>
              <a:cs typeface="Raleway"/>
              <a:sym typeface="Raleway"/>
            </a:endParaRPr>
          </a:p>
          <a:p>
            <a:pPr indent="0" lvl="0" marL="0" rtl="0" algn="l">
              <a:lnSpc>
                <a:spcPct val="100000"/>
              </a:lnSpc>
              <a:spcBef>
                <a:spcPts val="0"/>
              </a:spcBef>
              <a:spcAft>
                <a:spcPts val="0"/>
              </a:spcAft>
              <a:buNone/>
            </a:pPr>
            <a:r>
              <a:t/>
            </a:r>
            <a:endParaRPr b="1" sz="2820">
              <a:latin typeface="Raleway"/>
              <a:ea typeface="Raleway"/>
              <a:cs typeface="Raleway"/>
              <a:sym typeface="Raleway"/>
            </a:endParaRPr>
          </a:p>
        </p:txBody>
      </p:sp>
      <p:sp>
        <p:nvSpPr>
          <p:cNvPr id="334" name="Google Shape;334;p42"/>
          <p:cNvSpPr txBox="1"/>
          <p:nvPr/>
        </p:nvSpPr>
        <p:spPr>
          <a:xfrm>
            <a:off x="1167950" y="4254175"/>
            <a:ext cx="12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Lineal Con PCA 5</a:t>
            </a:r>
            <a:endParaRPr b="1">
              <a:solidFill>
                <a:schemeClr val="dk2"/>
              </a:solidFill>
              <a:latin typeface="Raleway"/>
              <a:ea typeface="Raleway"/>
              <a:cs typeface="Raleway"/>
              <a:sym typeface="Raleway"/>
            </a:endParaRPr>
          </a:p>
        </p:txBody>
      </p:sp>
      <p:sp>
        <p:nvSpPr>
          <p:cNvPr id="335" name="Google Shape;335;p42"/>
          <p:cNvSpPr txBox="1"/>
          <p:nvPr/>
        </p:nvSpPr>
        <p:spPr>
          <a:xfrm>
            <a:off x="7111250" y="4208325"/>
            <a:ext cx="12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Cúbico Con PCA 5</a:t>
            </a:r>
            <a:endParaRPr b="1">
              <a:solidFill>
                <a:schemeClr val="dk2"/>
              </a:solidFill>
              <a:latin typeface="Raleway"/>
              <a:ea typeface="Raleway"/>
              <a:cs typeface="Raleway"/>
              <a:sym typeface="Raleway"/>
            </a:endParaRPr>
          </a:p>
        </p:txBody>
      </p:sp>
      <p:sp>
        <p:nvSpPr>
          <p:cNvPr id="336" name="Google Shape;336;p42"/>
          <p:cNvSpPr txBox="1"/>
          <p:nvPr/>
        </p:nvSpPr>
        <p:spPr>
          <a:xfrm>
            <a:off x="4296925" y="4208325"/>
            <a:ext cx="12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Cuadrático Con PCA 5</a:t>
            </a:r>
            <a:endParaRPr b="1">
              <a:solidFill>
                <a:schemeClr val="dk2"/>
              </a:solidFill>
              <a:latin typeface="Raleway"/>
              <a:ea typeface="Raleway"/>
              <a:cs typeface="Raleway"/>
              <a:sym typeface="Raleway"/>
            </a:endParaRPr>
          </a:p>
        </p:txBody>
      </p:sp>
      <p:cxnSp>
        <p:nvCxnSpPr>
          <p:cNvPr id="337" name="Google Shape;337;p42"/>
          <p:cNvCxnSpPr/>
          <p:nvPr/>
        </p:nvCxnSpPr>
        <p:spPr>
          <a:xfrm flipH="1" rot="10800000">
            <a:off x="348400" y="926150"/>
            <a:ext cx="7582200" cy="6300"/>
          </a:xfrm>
          <a:prstGeom prst="straightConnector1">
            <a:avLst/>
          </a:prstGeom>
          <a:noFill/>
          <a:ln cap="flat" cmpd="sng" w="76200">
            <a:solidFill>
              <a:srgbClr val="980000"/>
            </a:solidFill>
            <a:prstDash val="dot"/>
            <a:round/>
            <a:headEnd len="med" w="med" type="none"/>
            <a:tailEnd len="med" w="med" type="none"/>
          </a:ln>
        </p:spPr>
      </p:cxnSp>
      <p:pic>
        <p:nvPicPr>
          <p:cNvPr id="338" name="Google Shape;338;p42"/>
          <p:cNvPicPr preferRelativeResize="0"/>
          <p:nvPr/>
        </p:nvPicPr>
        <p:blipFill rotWithShape="1">
          <a:blip r:embed="rId3">
            <a:alphaModFix/>
          </a:blip>
          <a:srcRect b="0" l="0" r="0" t="4260"/>
          <a:stretch/>
        </p:blipFill>
        <p:spPr>
          <a:xfrm>
            <a:off x="64175" y="1220186"/>
            <a:ext cx="2931800" cy="2993965"/>
          </a:xfrm>
          <a:prstGeom prst="rect">
            <a:avLst/>
          </a:prstGeom>
          <a:noFill/>
          <a:ln>
            <a:noFill/>
          </a:ln>
        </p:spPr>
      </p:pic>
      <p:pic>
        <p:nvPicPr>
          <p:cNvPr id="339" name="Google Shape;339;p42"/>
          <p:cNvPicPr preferRelativeResize="0"/>
          <p:nvPr/>
        </p:nvPicPr>
        <p:blipFill rotWithShape="1">
          <a:blip r:embed="rId4">
            <a:alphaModFix/>
          </a:blip>
          <a:srcRect b="0" l="0" r="0" t="4807"/>
          <a:stretch/>
        </p:blipFill>
        <p:spPr>
          <a:xfrm>
            <a:off x="3041863" y="1237725"/>
            <a:ext cx="3005225" cy="2958875"/>
          </a:xfrm>
          <a:prstGeom prst="rect">
            <a:avLst/>
          </a:prstGeom>
          <a:noFill/>
          <a:ln>
            <a:noFill/>
          </a:ln>
        </p:spPr>
      </p:pic>
      <p:pic>
        <p:nvPicPr>
          <p:cNvPr id="340" name="Google Shape;340;p42"/>
          <p:cNvPicPr preferRelativeResize="0"/>
          <p:nvPr/>
        </p:nvPicPr>
        <p:blipFill rotWithShape="1">
          <a:blip r:embed="rId5">
            <a:alphaModFix/>
          </a:blip>
          <a:srcRect b="0" l="0" r="0" t="4888"/>
          <a:stretch/>
        </p:blipFill>
        <p:spPr>
          <a:xfrm>
            <a:off x="6093000" y="1256750"/>
            <a:ext cx="2931800" cy="29208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s">
                <a:solidFill>
                  <a:schemeClr val="dk2"/>
                </a:solidFill>
                <a:latin typeface="Raleway"/>
                <a:ea typeface="Raleway"/>
                <a:cs typeface="Raleway"/>
                <a:sym typeface="Raleway"/>
              </a:rPr>
              <a:t>Matrices de Confusión en MATLAB con PCA</a:t>
            </a:r>
            <a:endParaRPr b="1">
              <a:solidFill>
                <a:schemeClr val="dk2"/>
              </a:solidFill>
              <a:latin typeface="Raleway"/>
              <a:ea typeface="Raleway"/>
              <a:cs typeface="Raleway"/>
              <a:sym typeface="Raleway"/>
            </a:endParaRPr>
          </a:p>
        </p:txBody>
      </p:sp>
      <p:sp>
        <p:nvSpPr>
          <p:cNvPr id="346" name="Google Shape;346;p43"/>
          <p:cNvSpPr txBox="1"/>
          <p:nvPr>
            <p:ph idx="1" type="body"/>
          </p:nvPr>
        </p:nvSpPr>
        <p:spPr>
          <a:xfrm>
            <a:off x="311700" y="1237725"/>
            <a:ext cx="8520600" cy="3532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2820">
              <a:latin typeface="Raleway"/>
              <a:ea typeface="Raleway"/>
              <a:cs typeface="Raleway"/>
              <a:sym typeface="Raleway"/>
            </a:endParaRPr>
          </a:p>
          <a:p>
            <a:pPr indent="0" lvl="0" marL="0" rtl="0" algn="l">
              <a:lnSpc>
                <a:spcPct val="100000"/>
              </a:lnSpc>
              <a:spcBef>
                <a:spcPts val="0"/>
              </a:spcBef>
              <a:spcAft>
                <a:spcPts val="0"/>
              </a:spcAft>
              <a:buNone/>
            </a:pPr>
            <a:r>
              <a:t/>
            </a:r>
            <a:endParaRPr b="1" sz="2820">
              <a:latin typeface="Raleway"/>
              <a:ea typeface="Raleway"/>
              <a:cs typeface="Raleway"/>
              <a:sym typeface="Raleway"/>
            </a:endParaRPr>
          </a:p>
        </p:txBody>
      </p:sp>
      <p:cxnSp>
        <p:nvCxnSpPr>
          <p:cNvPr id="347" name="Google Shape;347;p43"/>
          <p:cNvCxnSpPr/>
          <p:nvPr/>
        </p:nvCxnSpPr>
        <p:spPr>
          <a:xfrm flipH="1" rot="10800000">
            <a:off x="348400" y="926150"/>
            <a:ext cx="7582200" cy="6300"/>
          </a:xfrm>
          <a:prstGeom prst="straightConnector1">
            <a:avLst/>
          </a:prstGeom>
          <a:noFill/>
          <a:ln cap="flat" cmpd="sng" w="76200">
            <a:solidFill>
              <a:srgbClr val="980000"/>
            </a:solidFill>
            <a:prstDash val="dot"/>
            <a:round/>
            <a:headEnd len="med" w="med" type="none"/>
            <a:tailEnd len="med" w="med" type="none"/>
          </a:ln>
        </p:spPr>
      </p:cxnSp>
      <p:pic>
        <p:nvPicPr>
          <p:cNvPr id="348" name="Google Shape;348;p43"/>
          <p:cNvPicPr preferRelativeResize="0"/>
          <p:nvPr/>
        </p:nvPicPr>
        <p:blipFill rotWithShape="1">
          <a:blip r:embed="rId3">
            <a:alphaModFix/>
          </a:blip>
          <a:srcRect b="0" l="0" r="0" t="4260"/>
          <a:stretch/>
        </p:blipFill>
        <p:spPr>
          <a:xfrm>
            <a:off x="120875" y="1209975"/>
            <a:ext cx="2923750" cy="2979276"/>
          </a:xfrm>
          <a:prstGeom prst="rect">
            <a:avLst/>
          </a:prstGeom>
          <a:noFill/>
          <a:ln>
            <a:noFill/>
          </a:ln>
        </p:spPr>
      </p:pic>
      <p:pic>
        <p:nvPicPr>
          <p:cNvPr id="349" name="Google Shape;349;p43"/>
          <p:cNvPicPr preferRelativeResize="0"/>
          <p:nvPr/>
        </p:nvPicPr>
        <p:blipFill rotWithShape="1">
          <a:blip r:embed="rId3">
            <a:alphaModFix/>
          </a:blip>
          <a:srcRect b="0" l="0" r="0" t="4260"/>
          <a:stretch/>
        </p:blipFill>
        <p:spPr>
          <a:xfrm>
            <a:off x="3110125" y="1209975"/>
            <a:ext cx="2923750" cy="2979276"/>
          </a:xfrm>
          <a:prstGeom prst="rect">
            <a:avLst/>
          </a:prstGeom>
          <a:noFill/>
          <a:ln>
            <a:noFill/>
          </a:ln>
        </p:spPr>
      </p:pic>
      <p:pic>
        <p:nvPicPr>
          <p:cNvPr id="350" name="Google Shape;350;p43"/>
          <p:cNvPicPr preferRelativeResize="0"/>
          <p:nvPr/>
        </p:nvPicPr>
        <p:blipFill rotWithShape="1">
          <a:blip r:embed="rId3">
            <a:alphaModFix/>
          </a:blip>
          <a:srcRect b="0" l="0" r="0" t="4260"/>
          <a:stretch/>
        </p:blipFill>
        <p:spPr>
          <a:xfrm>
            <a:off x="6099375" y="1237725"/>
            <a:ext cx="2923750" cy="2979276"/>
          </a:xfrm>
          <a:prstGeom prst="rect">
            <a:avLst/>
          </a:prstGeom>
          <a:noFill/>
          <a:ln>
            <a:noFill/>
          </a:ln>
        </p:spPr>
      </p:pic>
      <p:sp>
        <p:nvSpPr>
          <p:cNvPr id="351" name="Google Shape;351;p43"/>
          <p:cNvSpPr txBox="1"/>
          <p:nvPr/>
        </p:nvSpPr>
        <p:spPr>
          <a:xfrm>
            <a:off x="1274400" y="4254175"/>
            <a:ext cx="12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Lineal Con PCA 11</a:t>
            </a:r>
            <a:endParaRPr b="1">
              <a:solidFill>
                <a:schemeClr val="dk2"/>
              </a:solidFill>
              <a:latin typeface="Raleway"/>
              <a:ea typeface="Raleway"/>
              <a:cs typeface="Raleway"/>
              <a:sym typeface="Raleway"/>
            </a:endParaRPr>
          </a:p>
        </p:txBody>
      </p:sp>
      <p:sp>
        <p:nvSpPr>
          <p:cNvPr id="352" name="Google Shape;352;p43"/>
          <p:cNvSpPr txBox="1"/>
          <p:nvPr/>
        </p:nvSpPr>
        <p:spPr>
          <a:xfrm>
            <a:off x="7111250" y="4254175"/>
            <a:ext cx="12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Cúbico Con PCA 11</a:t>
            </a:r>
            <a:endParaRPr b="1">
              <a:solidFill>
                <a:schemeClr val="dk2"/>
              </a:solidFill>
              <a:latin typeface="Raleway"/>
              <a:ea typeface="Raleway"/>
              <a:cs typeface="Raleway"/>
              <a:sym typeface="Raleway"/>
            </a:endParaRPr>
          </a:p>
        </p:txBody>
      </p:sp>
      <p:sp>
        <p:nvSpPr>
          <p:cNvPr id="353" name="Google Shape;353;p43"/>
          <p:cNvSpPr txBox="1"/>
          <p:nvPr/>
        </p:nvSpPr>
        <p:spPr>
          <a:xfrm>
            <a:off x="4128025" y="4254175"/>
            <a:ext cx="12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dk2"/>
                </a:solidFill>
                <a:latin typeface="Raleway"/>
                <a:ea typeface="Raleway"/>
                <a:cs typeface="Raleway"/>
                <a:sym typeface="Raleway"/>
              </a:rPr>
              <a:t>Kernel Cuadrático Con PCA 11</a:t>
            </a:r>
            <a:endParaRPr b="1">
              <a:solidFill>
                <a:schemeClr val="dk2"/>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Resultados y Discusión</a:t>
            </a:r>
            <a:r>
              <a:rPr b="1" lang="es" sz="3300">
                <a:solidFill>
                  <a:schemeClr val="dk2"/>
                </a:solidFill>
                <a:latin typeface="Raleway"/>
                <a:ea typeface="Raleway"/>
                <a:cs typeface="Raleway"/>
                <a:sym typeface="Raleway"/>
              </a:rPr>
              <a:t> </a:t>
            </a:r>
            <a:r>
              <a:rPr b="1" lang="es" sz="3300">
                <a:solidFill>
                  <a:schemeClr val="dk2"/>
                </a:solidFill>
                <a:latin typeface="Raleway"/>
                <a:ea typeface="Raleway"/>
                <a:cs typeface="Raleway"/>
                <a:sym typeface="Raleway"/>
              </a:rPr>
              <a:t>Python</a:t>
            </a:r>
            <a:endParaRPr b="1" sz="3300">
              <a:solidFill>
                <a:schemeClr val="dk2"/>
              </a:solidFill>
              <a:latin typeface="Raleway"/>
              <a:ea typeface="Raleway"/>
              <a:cs typeface="Raleway"/>
              <a:sym typeface="Raleway"/>
            </a:endParaRPr>
          </a:p>
        </p:txBody>
      </p:sp>
      <p:sp>
        <p:nvSpPr>
          <p:cNvPr id="359" name="Google Shape;359;p44"/>
          <p:cNvSpPr txBox="1"/>
          <p:nvPr>
            <p:ph idx="1" type="body"/>
          </p:nvPr>
        </p:nvSpPr>
        <p:spPr>
          <a:xfrm>
            <a:off x="311700" y="1237725"/>
            <a:ext cx="8520600" cy="3532800"/>
          </a:xfrm>
          <a:prstGeom prst="rect">
            <a:avLst/>
          </a:prstGeom>
        </p:spPr>
        <p:txBody>
          <a:bodyPr anchorCtr="0" anchor="t" bIns="91425" lIns="91425" spcFirstLastPara="1" rIns="91425" wrap="square" tIns="91425">
            <a:normAutofit/>
          </a:bodyPr>
          <a:lstStyle/>
          <a:p>
            <a:pPr indent="0" lvl="0" marL="0" rtl="0" algn="just">
              <a:lnSpc>
                <a:spcPct val="80000"/>
              </a:lnSpc>
              <a:spcBef>
                <a:spcPts val="0"/>
              </a:spcBef>
              <a:spcAft>
                <a:spcPts val="0"/>
              </a:spcAft>
              <a:buNone/>
            </a:pPr>
            <a:r>
              <a:rPr b="1" lang="es" sz="2720">
                <a:latin typeface="Raleway"/>
                <a:ea typeface="Raleway"/>
                <a:cs typeface="Raleway"/>
                <a:sym typeface="Raleway"/>
              </a:rPr>
              <a:t>Se realizó un </a:t>
            </a:r>
            <a:r>
              <a:rPr b="1" lang="es" sz="2720" u="sng">
                <a:solidFill>
                  <a:schemeClr val="hlink"/>
                </a:solidFill>
                <a:latin typeface="Raleway"/>
                <a:ea typeface="Raleway"/>
                <a:cs typeface="Raleway"/>
                <a:sym typeface="Raleway"/>
                <a:hlinkClick r:id="rId3"/>
              </a:rPr>
              <a:t>colab </a:t>
            </a:r>
            <a:r>
              <a:rPr b="1" lang="es" sz="2720">
                <a:latin typeface="Raleway"/>
                <a:ea typeface="Raleway"/>
                <a:cs typeface="Raleway"/>
                <a:sym typeface="Raleway"/>
              </a:rPr>
              <a:t>el cual contiene la evaluación del clasificador a partir de l os hipeparámetros;</a:t>
            </a:r>
            <a:endParaRPr b="1" sz="2720">
              <a:latin typeface="Raleway"/>
              <a:ea typeface="Raleway"/>
              <a:cs typeface="Raleway"/>
              <a:sym typeface="Raleway"/>
            </a:endParaRPr>
          </a:p>
          <a:p>
            <a:pPr indent="-403120" lvl="0" marL="1180800" rtl="0" algn="just">
              <a:lnSpc>
                <a:spcPct val="80000"/>
              </a:lnSpc>
              <a:spcBef>
                <a:spcPts val="0"/>
              </a:spcBef>
              <a:spcAft>
                <a:spcPts val="0"/>
              </a:spcAft>
              <a:buSzPts val="2720"/>
              <a:buFont typeface="Raleway"/>
              <a:buChar char="●"/>
            </a:pPr>
            <a:r>
              <a:rPr b="1" lang="es" sz="2720">
                <a:latin typeface="Raleway"/>
                <a:ea typeface="Raleway"/>
                <a:cs typeface="Raleway"/>
                <a:sym typeface="Raleway"/>
              </a:rPr>
              <a:t>Kernel (kernel)</a:t>
            </a:r>
            <a:endParaRPr b="1" sz="2720">
              <a:latin typeface="Raleway"/>
              <a:ea typeface="Raleway"/>
              <a:cs typeface="Raleway"/>
              <a:sym typeface="Raleway"/>
            </a:endParaRPr>
          </a:p>
          <a:p>
            <a:pPr indent="-403120" lvl="0" marL="1180800" rtl="0" algn="just">
              <a:lnSpc>
                <a:spcPct val="80000"/>
              </a:lnSpc>
              <a:spcBef>
                <a:spcPts val="0"/>
              </a:spcBef>
              <a:spcAft>
                <a:spcPts val="0"/>
              </a:spcAft>
              <a:buSzPts val="2720"/>
              <a:buFont typeface="Raleway"/>
              <a:buChar char="●"/>
            </a:pPr>
            <a:r>
              <a:rPr b="1" lang="es" sz="2720">
                <a:latin typeface="Raleway"/>
                <a:ea typeface="Raleway"/>
                <a:cs typeface="Raleway"/>
                <a:sym typeface="Raleway"/>
              </a:rPr>
              <a:t>Parámetro de Regularización (C)</a:t>
            </a:r>
            <a:endParaRPr b="1" sz="2720">
              <a:latin typeface="Raleway"/>
              <a:ea typeface="Raleway"/>
              <a:cs typeface="Raleway"/>
              <a:sym typeface="Raleway"/>
            </a:endParaRPr>
          </a:p>
          <a:p>
            <a:pPr indent="-403120" lvl="0" marL="1180800" rtl="0" algn="just">
              <a:lnSpc>
                <a:spcPct val="80000"/>
              </a:lnSpc>
              <a:spcBef>
                <a:spcPts val="0"/>
              </a:spcBef>
              <a:spcAft>
                <a:spcPts val="0"/>
              </a:spcAft>
              <a:buSzPts val="2720"/>
              <a:buFont typeface="Raleway"/>
              <a:buChar char="●"/>
            </a:pPr>
            <a:r>
              <a:rPr b="1" lang="es" sz="2720">
                <a:latin typeface="Raleway"/>
                <a:ea typeface="Raleway"/>
                <a:cs typeface="Raleway"/>
                <a:sym typeface="Raleway"/>
              </a:rPr>
              <a:t>Grado de los polinomios de la función Kernel (Deg).</a:t>
            </a:r>
            <a:endParaRPr b="1" sz="2720">
              <a:latin typeface="Raleway"/>
              <a:ea typeface="Raleway"/>
              <a:cs typeface="Raleway"/>
              <a:sym typeface="Raleway"/>
            </a:endParaRPr>
          </a:p>
        </p:txBody>
      </p:sp>
      <p:cxnSp>
        <p:nvCxnSpPr>
          <p:cNvPr id="360" name="Google Shape;360;p44"/>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Resultados y Discusión</a:t>
            </a:r>
            <a:r>
              <a:rPr b="1" lang="es" sz="3300">
                <a:solidFill>
                  <a:schemeClr val="dk2"/>
                </a:solidFill>
                <a:latin typeface="Raleway"/>
                <a:ea typeface="Raleway"/>
                <a:cs typeface="Raleway"/>
                <a:sym typeface="Raleway"/>
              </a:rPr>
              <a:t> Python</a:t>
            </a:r>
            <a:endParaRPr b="1" sz="3300">
              <a:solidFill>
                <a:schemeClr val="dk2"/>
              </a:solidFill>
              <a:latin typeface="Raleway"/>
              <a:ea typeface="Raleway"/>
              <a:cs typeface="Raleway"/>
              <a:sym typeface="Raleway"/>
            </a:endParaRPr>
          </a:p>
        </p:txBody>
      </p:sp>
      <p:sp>
        <p:nvSpPr>
          <p:cNvPr id="366" name="Google Shape;366;p45"/>
          <p:cNvSpPr txBox="1"/>
          <p:nvPr>
            <p:ph idx="1" type="body"/>
          </p:nvPr>
        </p:nvSpPr>
        <p:spPr>
          <a:xfrm>
            <a:off x="311700" y="1237725"/>
            <a:ext cx="8520600" cy="3532800"/>
          </a:xfrm>
          <a:prstGeom prst="rect">
            <a:avLst/>
          </a:prstGeom>
        </p:spPr>
        <p:txBody>
          <a:bodyPr anchorCtr="0" anchor="t" bIns="91425" lIns="91425" spcFirstLastPara="1" rIns="91425" wrap="square" tIns="91425">
            <a:normAutofit/>
          </a:bodyPr>
          <a:lstStyle/>
          <a:p>
            <a:pPr indent="-407669" lvl="0" marL="457200" rtl="0" algn="l">
              <a:lnSpc>
                <a:spcPct val="100000"/>
              </a:lnSpc>
              <a:spcBef>
                <a:spcPts val="0"/>
              </a:spcBef>
              <a:spcAft>
                <a:spcPts val="0"/>
              </a:spcAft>
              <a:buSzPts val="2820"/>
              <a:buFont typeface="Raleway"/>
              <a:buChar char="●"/>
            </a:pPr>
            <a:r>
              <a:rPr b="1" lang="es" sz="2820">
                <a:latin typeface="Raleway"/>
                <a:ea typeface="Raleway"/>
                <a:cs typeface="Raleway"/>
                <a:sym typeface="Raleway"/>
              </a:rPr>
              <a:t>Porcentaje de Precisión </a:t>
            </a:r>
            <a:endParaRPr b="1" sz="2820">
              <a:latin typeface="Raleway"/>
              <a:ea typeface="Raleway"/>
              <a:cs typeface="Raleway"/>
              <a:sym typeface="Raleway"/>
            </a:endParaRPr>
          </a:p>
          <a:p>
            <a:pPr indent="0" lvl="0" marL="0" rtl="0" algn="l">
              <a:lnSpc>
                <a:spcPct val="100000"/>
              </a:lnSpc>
              <a:spcBef>
                <a:spcPts val="0"/>
              </a:spcBef>
              <a:spcAft>
                <a:spcPts val="0"/>
              </a:spcAft>
              <a:buNone/>
            </a:pPr>
            <a:r>
              <a:t/>
            </a:r>
            <a:endParaRPr b="1" sz="2820">
              <a:latin typeface="Raleway"/>
              <a:ea typeface="Raleway"/>
              <a:cs typeface="Raleway"/>
              <a:sym typeface="Raleway"/>
            </a:endParaRPr>
          </a:p>
        </p:txBody>
      </p:sp>
      <p:cxnSp>
        <p:nvCxnSpPr>
          <p:cNvPr id="367" name="Google Shape;367;p45"/>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368" name="Google Shape;368;p45"/>
          <p:cNvPicPr preferRelativeResize="0"/>
          <p:nvPr/>
        </p:nvPicPr>
        <p:blipFill>
          <a:blip r:embed="rId3">
            <a:alphaModFix/>
          </a:blip>
          <a:stretch>
            <a:fillRect/>
          </a:stretch>
        </p:blipFill>
        <p:spPr>
          <a:xfrm>
            <a:off x="1426250" y="1941238"/>
            <a:ext cx="6419850" cy="2581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Resultados y Discusión</a:t>
            </a:r>
            <a:r>
              <a:rPr b="1" lang="es" sz="3300">
                <a:solidFill>
                  <a:schemeClr val="dk2"/>
                </a:solidFill>
                <a:latin typeface="Raleway"/>
                <a:ea typeface="Raleway"/>
                <a:cs typeface="Raleway"/>
                <a:sym typeface="Raleway"/>
              </a:rPr>
              <a:t> Python</a:t>
            </a:r>
            <a:endParaRPr b="1" sz="3300">
              <a:solidFill>
                <a:schemeClr val="dk2"/>
              </a:solidFill>
              <a:latin typeface="Raleway"/>
              <a:ea typeface="Raleway"/>
              <a:cs typeface="Raleway"/>
              <a:sym typeface="Raleway"/>
            </a:endParaRPr>
          </a:p>
        </p:txBody>
      </p:sp>
      <p:sp>
        <p:nvSpPr>
          <p:cNvPr id="374" name="Google Shape;374;p46"/>
          <p:cNvSpPr txBox="1"/>
          <p:nvPr>
            <p:ph idx="1" type="body"/>
          </p:nvPr>
        </p:nvSpPr>
        <p:spPr>
          <a:xfrm>
            <a:off x="311700" y="1237725"/>
            <a:ext cx="8520600" cy="35328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t/>
            </a:r>
            <a:endParaRPr b="1" sz="2820">
              <a:latin typeface="Raleway"/>
              <a:ea typeface="Raleway"/>
              <a:cs typeface="Raleway"/>
              <a:sym typeface="Raleway"/>
            </a:endParaRPr>
          </a:p>
          <a:p>
            <a:pPr indent="0" lvl="0" marL="0" rtl="0" algn="l">
              <a:lnSpc>
                <a:spcPct val="100000"/>
              </a:lnSpc>
              <a:spcBef>
                <a:spcPts val="0"/>
              </a:spcBef>
              <a:spcAft>
                <a:spcPts val="0"/>
              </a:spcAft>
              <a:buNone/>
            </a:pPr>
            <a:r>
              <a:t/>
            </a:r>
            <a:endParaRPr b="1" sz="2820">
              <a:latin typeface="Raleway"/>
              <a:ea typeface="Raleway"/>
              <a:cs typeface="Raleway"/>
              <a:sym typeface="Raleway"/>
            </a:endParaRPr>
          </a:p>
        </p:txBody>
      </p:sp>
      <p:cxnSp>
        <p:nvCxnSpPr>
          <p:cNvPr id="375" name="Google Shape;375;p46"/>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376" name="Google Shape;376;p46"/>
          <p:cNvPicPr preferRelativeResize="0"/>
          <p:nvPr/>
        </p:nvPicPr>
        <p:blipFill>
          <a:blip r:embed="rId3">
            <a:alphaModFix/>
          </a:blip>
          <a:stretch>
            <a:fillRect/>
          </a:stretch>
        </p:blipFill>
        <p:spPr>
          <a:xfrm>
            <a:off x="516950" y="1385550"/>
            <a:ext cx="1943100" cy="1504950"/>
          </a:xfrm>
          <a:prstGeom prst="rect">
            <a:avLst/>
          </a:prstGeom>
          <a:noFill/>
          <a:ln>
            <a:noFill/>
          </a:ln>
        </p:spPr>
      </p:pic>
      <p:pic>
        <p:nvPicPr>
          <p:cNvPr id="377" name="Google Shape;377;p46"/>
          <p:cNvPicPr preferRelativeResize="0"/>
          <p:nvPr/>
        </p:nvPicPr>
        <p:blipFill>
          <a:blip r:embed="rId4">
            <a:alphaModFix/>
          </a:blip>
          <a:stretch>
            <a:fillRect/>
          </a:stretch>
        </p:blipFill>
        <p:spPr>
          <a:xfrm>
            <a:off x="3605200" y="1399825"/>
            <a:ext cx="1933575" cy="1476375"/>
          </a:xfrm>
          <a:prstGeom prst="rect">
            <a:avLst/>
          </a:prstGeom>
          <a:noFill/>
          <a:ln>
            <a:noFill/>
          </a:ln>
        </p:spPr>
      </p:pic>
      <p:pic>
        <p:nvPicPr>
          <p:cNvPr id="378" name="Google Shape;378;p46"/>
          <p:cNvPicPr preferRelativeResize="0"/>
          <p:nvPr/>
        </p:nvPicPr>
        <p:blipFill>
          <a:blip r:embed="rId5">
            <a:alphaModFix/>
          </a:blip>
          <a:stretch>
            <a:fillRect/>
          </a:stretch>
        </p:blipFill>
        <p:spPr>
          <a:xfrm>
            <a:off x="6683925" y="1395075"/>
            <a:ext cx="1943100" cy="1485900"/>
          </a:xfrm>
          <a:prstGeom prst="rect">
            <a:avLst/>
          </a:prstGeom>
          <a:noFill/>
          <a:ln>
            <a:noFill/>
          </a:ln>
        </p:spPr>
      </p:pic>
      <p:pic>
        <p:nvPicPr>
          <p:cNvPr id="379" name="Google Shape;379;p46"/>
          <p:cNvPicPr preferRelativeResize="0"/>
          <p:nvPr/>
        </p:nvPicPr>
        <p:blipFill>
          <a:blip r:embed="rId6">
            <a:alphaModFix/>
          </a:blip>
          <a:stretch>
            <a:fillRect/>
          </a:stretch>
        </p:blipFill>
        <p:spPr>
          <a:xfrm>
            <a:off x="516950" y="3303675"/>
            <a:ext cx="1943100" cy="1466850"/>
          </a:xfrm>
          <a:prstGeom prst="rect">
            <a:avLst/>
          </a:prstGeom>
          <a:noFill/>
          <a:ln>
            <a:noFill/>
          </a:ln>
        </p:spPr>
      </p:pic>
      <p:pic>
        <p:nvPicPr>
          <p:cNvPr id="380" name="Google Shape;380;p46"/>
          <p:cNvPicPr preferRelativeResize="0"/>
          <p:nvPr/>
        </p:nvPicPr>
        <p:blipFill>
          <a:blip r:embed="rId7">
            <a:alphaModFix/>
          </a:blip>
          <a:stretch>
            <a:fillRect/>
          </a:stretch>
        </p:blipFill>
        <p:spPr>
          <a:xfrm>
            <a:off x="3605188" y="3298900"/>
            <a:ext cx="1952625" cy="1476375"/>
          </a:xfrm>
          <a:prstGeom prst="rect">
            <a:avLst/>
          </a:prstGeom>
          <a:noFill/>
          <a:ln>
            <a:noFill/>
          </a:ln>
        </p:spPr>
      </p:pic>
      <p:pic>
        <p:nvPicPr>
          <p:cNvPr id="381" name="Google Shape;381;p46"/>
          <p:cNvPicPr preferRelativeResize="0"/>
          <p:nvPr/>
        </p:nvPicPr>
        <p:blipFill>
          <a:blip r:embed="rId8">
            <a:alphaModFix/>
          </a:blip>
          <a:stretch>
            <a:fillRect/>
          </a:stretch>
        </p:blipFill>
        <p:spPr>
          <a:xfrm>
            <a:off x="6679150" y="3284613"/>
            <a:ext cx="1952625" cy="1504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Conclusiones</a:t>
            </a:r>
            <a:endParaRPr b="1" sz="3320">
              <a:solidFill>
                <a:schemeClr val="dk2"/>
              </a:solidFill>
              <a:latin typeface="Raleway"/>
              <a:ea typeface="Raleway"/>
              <a:cs typeface="Raleway"/>
              <a:sym typeface="Raleway"/>
            </a:endParaRPr>
          </a:p>
        </p:txBody>
      </p:sp>
      <p:sp>
        <p:nvSpPr>
          <p:cNvPr id="387" name="Google Shape;387;p47"/>
          <p:cNvSpPr txBox="1"/>
          <p:nvPr>
            <p:ph idx="1" type="body"/>
          </p:nvPr>
        </p:nvSpPr>
        <p:spPr>
          <a:xfrm>
            <a:off x="311700" y="1237725"/>
            <a:ext cx="8520600" cy="3532800"/>
          </a:xfrm>
          <a:prstGeom prst="rect">
            <a:avLst/>
          </a:prstGeom>
        </p:spPr>
        <p:txBody>
          <a:bodyPr anchorCtr="0" anchor="t" bIns="91425" lIns="91425" spcFirstLastPara="1" rIns="91425" wrap="square" tIns="91425">
            <a:normAutofit/>
          </a:bodyPr>
          <a:lstStyle/>
          <a:p>
            <a:pPr indent="-331470" lvl="0" marL="457200" rtl="0" algn="just">
              <a:lnSpc>
                <a:spcPct val="100000"/>
              </a:lnSpc>
              <a:spcBef>
                <a:spcPts val="0"/>
              </a:spcBef>
              <a:spcAft>
                <a:spcPts val="0"/>
              </a:spcAft>
              <a:buSzPts val="1620"/>
              <a:buFont typeface="Raleway"/>
              <a:buChar char="●"/>
            </a:pPr>
            <a:r>
              <a:rPr b="1" lang="es" sz="1620">
                <a:latin typeface="Raleway"/>
                <a:ea typeface="Raleway"/>
                <a:cs typeface="Raleway"/>
                <a:sym typeface="Raleway"/>
              </a:rPr>
              <a:t>La velocidad de compilación en la predicción del clasificador en el entorno de </a:t>
            </a:r>
            <a:r>
              <a:rPr b="1" lang="es" sz="1620">
                <a:latin typeface="Raleway"/>
                <a:ea typeface="Raleway"/>
                <a:cs typeface="Raleway"/>
                <a:sym typeface="Raleway"/>
              </a:rPr>
              <a:t>MATLAB </a:t>
            </a:r>
            <a:r>
              <a:rPr b="1" lang="es" sz="1620">
                <a:latin typeface="Raleway"/>
                <a:ea typeface="Raleway"/>
                <a:cs typeface="Raleway"/>
                <a:sym typeface="Raleway"/>
              </a:rPr>
              <a:t>es mucho menor frente al archivo en colab (Python). Esto sucede </a:t>
            </a:r>
            <a:r>
              <a:rPr b="1" lang="es" sz="1620">
                <a:latin typeface="Raleway"/>
                <a:ea typeface="Raleway"/>
                <a:cs typeface="Raleway"/>
                <a:sym typeface="Raleway"/>
              </a:rPr>
              <a:t>debido a que</a:t>
            </a:r>
            <a:r>
              <a:rPr b="1" lang="es" sz="1620">
                <a:latin typeface="Raleway"/>
                <a:ea typeface="Raleway"/>
                <a:cs typeface="Raleway"/>
                <a:sym typeface="Raleway"/>
              </a:rPr>
              <a:t> el modelo sklearn.SVM almacena los vectores de soporte únicamente durante el entrenamiento y no todo el conjunto de datos acelerando el proceso de ejecución.</a:t>
            </a:r>
            <a:endParaRPr b="1" sz="1620">
              <a:latin typeface="Raleway"/>
              <a:ea typeface="Raleway"/>
              <a:cs typeface="Raleway"/>
              <a:sym typeface="Raleway"/>
            </a:endParaRPr>
          </a:p>
          <a:p>
            <a:pPr indent="0" lvl="0" marL="457200" rtl="0" algn="just">
              <a:lnSpc>
                <a:spcPct val="100000"/>
              </a:lnSpc>
              <a:spcBef>
                <a:spcPts val="0"/>
              </a:spcBef>
              <a:spcAft>
                <a:spcPts val="0"/>
              </a:spcAft>
              <a:buNone/>
            </a:pPr>
            <a:r>
              <a:t/>
            </a:r>
            <a:endParaRPr b="1" sz="1620">
              <a:latin typeface="Raleway"/>
              <a:ea typeface="Raleway"/>
              <a:cs typeface="Raleway"/>
              <a:sym typeface="Raleway"/>
            </a:endParaRPr>
          </a:p>
          <a:p>
            <a:pPr indent="-331470" lvl="0" marL="457200" rtl="0" algn="just">
              <a:lnSpc>
                <a:spcPct val="100000"/>
              </a:lnSpc>
              <a:spcBef>
                <a:spcPts val="0"/>
              </a:spcBef>
              <a:spcAft>
                <a:spcPts val="0"/>
              </a:spcAft>
              <a:buSzPts val="1620"/>
              <a:buFont typeface="Raleway"/>
              <a:buChar char="●"/>
            </a:pPr>
            <a:r>
              <a:rPr b="1" lang="es" sz="1620">
                <a:latin typeface="Raleway"/>
                <a:ea typeface="Raleway"/>
                <a:cs typeface="Raleway"/>
                <a:sym typeface="Raleway"/>
              </a:rPr>
              <a:t>Con el fin de mejorar el contraste de las </a:t>
            </a:r>
            <a:r>
              <a:rPr b="1" lang="es" sz="1620">
                <a:latin typeface="Raleway"/>
                <a:ea typeface="Raleway"/>
                <a:cs typeface="Raleway"/>
                <a:sym typeface="Raleway"/>
              </a:rPr>
              <a:t>imágenes</a:t>
            </a:r>
            <a:r>
              <a:rPr b="1" lang="es" sz="1620">
                <a:latin typeface="Raleway"/>
                <a:ea typeface="Raleway"/>
                <a:cs typeface="Raleway"/>
                <a:sym typeface="Raleway"/>
              </a:rPr>
              <a:t> de los histogramas por gradientes orientados, se debe normalizar el gradiente de cada pixel.</a:t>
            </a:r>
            <a:endParaRPr b="1" sz="1620">
              <a:latin typeface="Raleway"/>
              <a:ea typeface="Raleway"/>
              <a:cs typeface="Raleway"/>
              <a:sym typeface="Raleway"/>
            </a:endParaRPr>
          </a:p>
          <a:p>
            <a:pPr indent="0" lvl="0" marL="457200" rtl="0" algn="just">
              <a:lnSpc>
                <a:spcPct val="100000"/>
              </a:lnSpc>
              <a:spcBef>
                <a:spcPts val="0"/>
              </a:spcBef>
              <a:spcAft>
                <a:spcPts val="0"/>
              </a:spcAft>
              <a:buNone/>
            </a:pPr>
            <a:r>
              <a:t/>
            </a:r>
            <a:endParaRPr b="1" sz="1620">
              <a:latin typeface="Raleway"/>
              <a:ea typeface="Raleway"/>
              <a:cs typeface="Raleway"/>
              <a:sym typeface="Raleway"/>
            </a:endParaRPr>
          </a:p>
          <a:p>
            <a:pPr indent="0" lvl="0" marL="0" rtl="0" algn="l">
              <a:lnSpc>
                <a:spcPct val="100000"/>
              </a:lnSpc>
              <a:spcBef>
                <a:spcPts val="0"/>
              </a:spcBef>
              <a:spcAft>
                <a:spcPts val="0"/>
              </a:spcAft>
              <a:buNone/>
            </a:pPr>
            <a:r>
              <a:t/>
            </a:r>
            <a:endParaRPr b="1" sz="1420">
              <a:latin typeface="Raleway"/>
              <a:ea typeface="Raleway"/>
              <a:cs typeface="Raleway"/>
              <a:sym typeface="Raleway"/>
            </a:endParaRPr>
          </a:p>
        </p:txBody>
      </p:sp>
      <p:cxnSp>
        <p:nvCxnSpPr>
          <p:cNvPr id="388" name="Google Shape;388;p47"/>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Referencias</a:t>
            </a:r>
            <a:endParaRPr b="1" sz="3320">
              <a:solidFill>
                <a:schemeClr val="dk2"/>
              </a:solidFill>
              <a:latin typeface="Raleway"/>
              <a:ea typeface="Raleway"/>
              <a:cs typeface="Raleway"/>
              <a:sym typeface="Raleway"/>
            </a:endParaRPr>
          </a:p>
        </p:txBody>
      </p:sp>
      <p:sp>
        <p:nvSpPr>
          <p:cNvPr id="394" name="Google Shape;394;p48"/>
          <p:cNvSpPr txBox="1"/>
          <p:nvPr>
            <p:ph idx="1" type="body"/>
          </p:nvPr>
        </p:nvSpPr>
        <p:spPr>
          <a:xfrm>
            <a:off x="311700" y="1237725"/>
            <a:ext cx="8520600" cy="3532800"/>
          </a:xfrm>
          <a:prstGeom prst="rect">
            <a:avLst/>
          </a:prstGeom>
        </p:spPr>
        <p:txBody>
          <a:bodyPr anchorCtr="0" anchor="t" bIns="91425" lIns="91425" spcFirstLastPara="1" rIns="91425" wrap="square" tIns="91425">
            <a:normAutofit lnSpcReduction="10000"/>
          </a:bodyPr>
          <a:lstStyle/>
          <a:p>
            <a:pPr indent="-317500" lvl="0" marL="457200" rtl="0" algn="just">
              <a:lnSpc>
                <a:spcPct val="100000"/>
              </a:lnSpc>
              <a:spcBef>
                <a:spcPts val="0"/>
              </a:spcBef>
              <a:spcAft>
                <a:spcPts val="0"/>
              </a:spcAft>
              <a:buSzPts val="1400"/>
              <a:buFont typeface="Raleway SemiBold"/>
              <a:buChar char="●"/>
            </a:pPr>
            <a:r>
              <a:rPr lang="es" sz="1400">
                <a:latin typeface="Raleway SemiBold"/>
                <a:ea typeface="Raleway SemiBold"/>
                <a:cs typeface="Raleway SemiBold"/>
                <a:sym typeface="Raleway SemiBold"/>
              </a:rPr>
              <a:t>Dalal, N., &amp; Triggs, B. (2005, June). Histograms of oriented gradients for human detection. In 2005 IEEE computer society conference on computer vision and pattern recognition (CVPR'05) (Vol. 1, pp. 886-893). Ieee. [</a:t>
            </a:r>
            <a:r>
              <a:rPr lang="es" sz="1400" u="sng">
                <a:solidFill>
                  <a:schemeClr val="hlink"/>
                </a:solidFill>
                <a:latin typeface="Raleway SemiBold"/>
                <a:ea typeface="Raleway SemiBold"/>
                <a:cs typeface="Raleway SemiBold"/>
                <a:sym typeface="Raleway SemiBold"/>
                <a:hlinkClick r:id="rId3"/>
              </a:rPr>
              <a:t>Aquí</a:t>
            </a:r>
            <a:r>
              <a:rPr lang="es" sz="1400">
                <a:latin typeface="Raleway SemiBold"/>
                <a:ea typeface="Raleway SemiBold"/>
                <a:cs typeface="Raleway SemiBold"/>
                <a:sym typeface="Raleway SemiBold"/>
              </a:rPr>
              <a:t>]</a:t>
            </a:r>
            <a:endParaRPr sz="1400">
              <a:latin typeface="Raleway SemiBold"/>
              <a:ea typeface="Raleway SemiBold"/>
              <a:cs typeface="Raleway SemiBold"/>
              <a:sym typeface="Raleway SemiBold"/>
            </a:endParaRPr>
          </a:p>
          <a:p>
            <a:pPr indent="-317500" lvl="0" marL="457200" rtl="0" algn="just">
              <a:lnSpc>
                <a:spcPct val="100000"/>
              </a:lnSpc>
              <a:spcBef>
                <a:spcPts val="0"/>
              </a:spcBef>
              <a:spcAft>
                <a:spcPts val="0"/>
              </a:spcAft>
              <a:buSzPts val="1400"/>
              <a:buFont typeface="Raleway SemiBold"/>
              <a:buChar char="●"/>
            </a:pPr>
            <a:r>
              <a:rPr lang="es" sz="1400">
                <a:latin typeface="Raleway SemiBold"/>
                <a:ea typeface="Raleway SemiBold"/>
                <a:cs typeface="Raleway SemiBold"/>
                <a:sym typeface="Raleway SemiBold"/>
              </a:rPr>
              <a:t>P. Felzenszwalb, R. Girshick, D. McAllester, D. Ramanan Object Detection with Discriminatively Trained Part Based Models IEEE Transactions on Pattern Analysis and Machine Intelligence, Vol. 32, No. 9, Sep. 2010 [</a:t>
            </a:r>
            <a:r>
              <a:rPr lang="es" sz="1400" u="sng">
                <a:solidFill>
                  <a:schemeClr val="hlink"/>
                </a:solidFill>
                <a:latin typeface="Raleway SemiBold"/>
                <a:ea typeface="Raleway SemiBold"/>
                <a:cs typeface="Raleway SemiBold"/>
                <a:sym typeface="Raleway SemiBold"/>
                <a:hlinkClick r:id="rId4"/>
              </a:rPr>
              <a:t>Aquí</a:t>
            </a:r>
            <a:r>
              <a:rPr lang="es" sz="1400">
                <a:latin typeface="Raleway SemiBold"/>
                <a:ea typeface="Raleway SemiBold"/>
                <a:cs typeface="Raleway SemiBold"/>
                <a:sym typeface="Raleway SemiBold"/>
              </a:rPr>
              <a:t>]</a:t>
            </a:r>
            <a:endParaRPr sz="1400">
              <a:latin typeface="Raleway SemiBold"/>
              <a:ea typeface="Raleway SemiBold"/>
              <a:cs typeface="Raleway SemiBold"/>
              <a:sym typeface="Raleway SemiBold"/>
            </a:endParaRPr>
          </a:p>
          <a:p>
            <a:pPr indent="-317500" lvl="0" marL="457200" rtl="0" algn="just">
              <a:lnSpc>
                <a:spcPct val="100000"/>
              </a:lnSpc>
              <a:spcBef>
                <a:spcPts val="0"/>
              </a:spcBef>
              <a:spcAft>
                <a:spcPts val="0"/>
              </a:spcAft>
              <a:buSzPts val="1400"/>
              <a:buFont typeface="Raleway SemiBold"/>
              <a:buChar char="●"/>
            </a:pPr>
            <a:r>
              <a:rPr lang="es" sz="1400">
                <a:latin typeface="Raleway SemiBold"/>
                <a:ea typeface="Raleway SemiBold"/>
                <a:cs typeface="Raleway SemiBold"/>
                <a:sym typeface="Raleway SemiBold"/>
              </a:rPr>
              <a:t>Ebrahimzadeh, R., &amp; Jampour, M. (2014). Efficient handwritten digit recognition based on histogram of oriented gradients and SVM. International Journal of Computer Applications, 104(9) [</a:t>
            </a:r>
            <a:r>
              <a:rPr lang="es" sz="1400" u="sng">
                <a:solidFill>
                  <a:schemeClr val="hlink"/>
                </a:solidFill>
                <a:latin typeface="Raleway SemiBold"/>
                <a:ea typeface="Raleway SemiBold"/>
                <a:cs typeface="Raleway SemiBold"/>
                <a:sym typeface="Raleway SemiBold"/>
                <a:hlinkClick r:id="rId5"/>
              </a:rPr>
              <a:t>Aquí</a:t>
            </a:r>
            <a:r>
              <a:rPr lang="es" sz="1400">
                <a:latin typeface="Raleway SemiBold"/>
                <a:ea typeface="Raleway SemiBold"/>
                <a:cs typeface="Raleway SemiBold"/>
                <a:sym typeface="Raleway SemiBold"/>
              </a:rPr>
              <a:t>]</a:t>
            </a:r>
            <a:endParaRPr sz="1400">
              <a:latin typeface="Raleway SemiBold"/>
              <a:ea typeface="Raleway SemiBold"/>
              <a:cs typeface="Raleway SemiBold"/>
              <a:sym typeface="Raleway SemiBold"/>
            </a:endParaRPr>
          </a:p>
          <a:p>
            <a:pPr indent="-317500" lvl="0" marL="457200" rtl="0" algn="just">
              <a:lnSpc>
                <a:spcPct val="100000"/>
              </a:lnSpc>
              <a:spcBef>
                <a:spcPts val="0"/>
              </a:spcBef>
              <a:spcAft>
                <a:spcPts val="0"/>
              </a:spcAft>
              <a:buSzPts val="1400"/>
              <a:buFont typeface="Raleway SemiBold"/>
              <a:buChar char="●"/>
            </a:pPr>
            <a:r>
              <a:rPr lang="es" sz="1400">
                <a:latin typeface="Raleway SemiBold"/>
                <a:ea typeface="Raleway SemiBold"/>
                <a:cs typeface="Raleway SemiBold"/>
                <a:sym typeface="Raleway SemiBold"/>
              </a:rPr>
              <a:t>P. Felzenszwalb, R. Girshick, D. McAllester Cascade Object Detection with Deformable Part Models</a:t>
            </a:r>
            <a:endParaRPr sz="1400">
              <a:latin typeface="Raleway SemiBold"/>
              <a:ea typeface="Raleway SemiBold"/>
              <a:cs typeface="Raleway SemiBold"/>
              <a:sym typeface="Raleway SemiBold"/>
            </a:endParaRPr>
          </a:p>
          <a:p>
            <a:pPr indent="-317500" lvl="0" marL="457200" rtl="0" algn="just">
              <a:lnSpc>
                <a:spcPct val="100000"/>
              </a:lnSpc>
              <a:spcBef>
                <a:spcPts val="0"/>
              </a:spcBef>
              <a:spcAft>
                <a:spcPts val="0"/>
              </a:spcAft>
              <a:buSzPts val="1400"/>
              <a:buFont typeface="Raleway SemiBold"/>
              <a:buChar char="●"/>
            </a:pPr>
            <a:r>
              <a:rPr lang="es" sz="1400">
                <a:latin typeface="Raleway SemiBold"/>
                <a:ea typeface="Raleway SemiBold"/>
                <a:cs typeface="Raleway SemiBold"/>
                <a:sym typeface="Raleway SemiBold"/>
              </a:rPr>
              <a:t>IEEE Conference on Computer Vision and Pattern Recognition (CVPR), 2010 [</a:t>
            </a:r>
            <a:r>
              <a:rPr lang="es" sz="1400" u="sng">
                <a:solidFill>
                  <a:schemeClr val="hlink"/>
                </a:solidFill>
                <a:latin typeface="Raleway SemiBold"/>
                <a:ea typeface="Raleway SemiBold"/>
                <a:cs typeface="Raleway SemiBold"/>
                <a:sym typeface="Raleway SemiBold"/>
                <a:hlinkClick r:id="rId6"/>
              </a:rPr>
              <a:t>Aquí</a:t>
            </a:r>
            <a:r>
              <a:rPr lang="es" sz="1400">
                <a:latin typeface="Raleway SemiBold"/>
                <a:ea typeface="Raleway SemiBold"/>
                <a:cs typeface="Raleway SemiBold"/>
                <a:sym typeface="Raleway SemiBold"/>
              </a:rPr>
              <a:t>]</a:t>
            </a:r>
            <a:endParaRPr sz="1400">
              <a:latin typeface="Raleway SemiBold"/>
              <a:ea typeface="Raleway SemiBold"/>
              <a:cs typeface="Raleway SemiBold"/>
              <a:sym typeface="Raleway SemiBold"/>
            </a:endParaRPr>
          </a:p>
          <a:p>
            <a:pPr indent="-317500" lvl="0" marL="457200" rtl="0" algn="just">
              <a:lnSpc>
                <a:spcPct val="100000"/>
              </a:lnSpc>
              <a:spcBef>
                <a:spcPts val="0"/>
              </a:spcBef>
              <a:spcAft>
                <a:spcPts val="0"/>
              </a:spcAft>
              <a:buSzPts val="1400"/>
              <a:buFont typeface="Raleway SemiBold"/>
              <a:buChar char="●"/>
            </a:pPr>
            <a:r>
              <a:rPr lang="es" sz="1400">
                <a:latin typeface="Raleway SemiBold"/>
                <a:ea typeface="Raleway SemiBold"/>
                <a:cs typeface="Raleway SemiBold"/>
                <a:sym typeface="Raleway SemiBold"/>
              </a:rPr>
              <a:t>P. Felzenszwalb, D. McAllester Object Detection Grammars University of Chicago, Computer Science TR-2010-02, February 2010[</a:t>
            </a:r>
            <a:r>
              <a:rPr lang="es" sz="1400" u="sng">
                <a:solidFill>
                  <a:schemeClr val="hlink"/>
                </a:solidFill>
                <a:latin typeface="Raleway SemiBold"/>
                <a:ea typeface="Raleway SemiBold"/>
                <a:cs typeface="Raleway SemiBold"/>
                <a:sym typeface="Raleway SemiBold"/>
                <a:hlinkClick r:id="rId7"/>
              </a:rPr>
              <a:t>Aquí</a:t>
            </a:r>
            <a:r>
              <a:rPr lang="es" sz="1400">
                <a:latin typeface="Raleway SemiBold"/>
                <a:ea typeface="Raleway SemiBold"/>
                <a:cs typeface="Raleway SemiBold"/>
                <a:sym typeface="Raleway SemiBold"/>
              </a:rPr>
              <a:t>]</a:t>
            </a:r>
            <a:endParaRPr sz="1400">
              <a:latin typeface="Raleway SemiBold"/>
              <a:ea typeface="Raleway SemiBold"/>
              <a:cs typeface="Raleway SemiBold"/>
              <a:sym typeface="Raleway SemiBold"/>
            </a:endParaRPr>
          </a:p>
          <a:p>
            <a:pPr indent="-317500" lvl="0" marL="457200" rtl="0" algn="just">
              <a:lnSpc>
                <a:spcPct val="100000"/>
              </a:lnSpc>
              <a:spcBef>
                <a:spcPts val="0"/>
              </a:spcBef>
              <a:spcAft>
                <a:spcPts val="0"/>
              </a:spcAft>
              <a:buSzPts val="1400"/>
              <a:buFont typeface="Raleway SemiBold"/>
              <a:buChar char="●"/>
            </a:pPr>
            <a:r>
              <a:rPr lang="es" sz="1400">
                <a:latin typeface="Raleway SemiBold"/>
                <a:ea typeface="Raleway SemiBold"/>
                <a:cs typeface="Raleway SemiBold"/>
                <a:sym typeface="Raleway SemiBold"/>
              </a:rPr>
              <a:t>R. Girshick From Rigid Templates to Grammars: Object Detection with Structured Models Ph.D. dissertation, The University of Chicago, Apr. 2012[</a:t>
            </a:r>
            <a:r>
              <a:rPr lang="es" sz="1400" u="sng">
                <a:solidFill>
                  <a:schemeClr val="hlink"/>
                </a:solidFill>
                <a:latin typeface="Raleway SemiBold"/>
                <a:ea typeface="Raleway SemiBold"/>
                <a:cs typeface="Raleway SemiBold"/>
                <a:sym typeface="Raleway SemiBold"/>
                <a:hlinkClick r:id="rId8"/>
              </a:rPr>
              <a:t>Aquí</a:t>
            </a:r>
            <a:r>
              <a:rPr lang="es" sz="1400">
                <a:latin typeface="Raleway SemiBold"/>
                <a:ea typeface="Raleway SemiBold"/>
                <a:cs typeface="Raleway SemiBold"/>
                <a:sym typeface="Raleway SemiBold"/>
              </a:rPr>
              <a:t>]</a:t>
            </a:r>
            <a:endParaRPr sz="1400">
              <a:latin typeface="Raleway SemiBold"/>
              <a:ea typeface="Raleway SemiBold"/>
              <a:cs typeface="Raleway SemiBold"/>
              <a:sym typeface="Raleway SemiBold"/>
            </a:endParaRPr>
          </a:p>
          <a:p>
            <a:pPr indent="0" lvl="0" marL="457200" rtl="0" algn="just">
              <a:lnSpc>
                <a:spcPct val="100000"/>
              </a:lnSpc>
              <a:spcBef>
                <a:spcPts val="0"/>
              </a:spcBef>
              <a:spcAft>
                <a:spcPts val="0"/>
              </a:spcAft>
              <a:buNone/>
            </a:pPr>
            <a:r>
              <a:t/>
            </a:r>
            <a:endParaRPr sz="1400">
              <a:latin typeface="Raleway SemiBold"/>
              <a:ea typeface="Raleway SemiBold"/>
              <a:cs typeface="Raleway SemiBold"/>
              <a:sym typeface="Raleway SemiBold"/>
            </a:endParaRPr>
          </a:p>
        </p:txBody>
      </p:sp>
      <p:cxnSp>
        <p:nvCxnSpPr>
          <p:cNvPr id="395" name="Google Shape;395;p48"/>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Referencias</a:t>
            </a:r>
            <a:endParaRPr b="1" sz="3320">
              <a:solidFill>
                <a:schemeClr val="dk2"/>
              </a:solidFill>
              <a:latin typeface="Raleway"/>
              <a:ea typeface="Raleway"/>
              <a:cs typeface="Raleway"/>
              <a:sym typeface="Raleway"/>
            </a:endParaRPr>
          </a:p>
        </p:txBody>
      </p:sp>
      <p:sp>
        <p:nvSpPr>
          <p:cNvPr id="401" name="Google Shape;401;p49"/>
          <p:cNvSpPr txBox="1"/>
          <p:nvPr>
            <p:ph idx="1" type="body"/>
          </p:nvPr>
        </p:nvSpPr>
        <p:spPr>
          <a:xfrm>
            <a:off x="311700" y="1237725"/>
            <a:ext cx="8520600" cy="3532800"/>
          </a:xfrm>
          <a:prstGeom prst="rect">
            <a:avLst/>
          </a:prstGeom>
        </p:spPr>
        <p:txBody>
          <a:bodyPr anchorCtr="0" anchor="t" bIns="91425" lIns="91425" spcFirstLastPara="1" rIns="91425" wrap="square" tIns="91425">
            <a:normAutofit/>
          </a:bodyPr>
          <a:lstStyle/>
          <a:p>
            <a:pPr indent="-317500" lvl="0" marL="457200" rtl="0" algn="just">
              <a:lnSpc>
                <a:spcPct val="100000"/>
              </a:lnSpc>
              <a:spcBef>
                <a:spcPts val="0"/>
              </a:spcBef>
              <a:spcAft>
                <a:spcPts val="0"/>
              </a:spcAft>
              <a:buSzPts val="1400"/>
              <a:buFont typeface="Raleway SemiBold"/>
              <a:buChar char="●"/>
            </a:pPr>
            <a:r>
              <a:rPr lang="es" sz="1400" u="sng">
                <a:solidFill>
                  <a:schemeClr val="hlink"/>
                </a:solidFill>
                <a:latin typeface="Raleway SemiBold"/>
                <a:ea typeface="Raleway SemiBold"/>
                <a:cs typeface="Raleway SemiBold"/>
                <a:sym typeface="Raleway SemiBold"/>
                <a:hlinkClick r:id="rId3"/>
              </a:rPr>
              <a:t>https://ichi.pro/es/una-suave-introduccion-al-histograma-de-gradientes-orientados-279201309061802</a:t>
            </a:r>
            <a:endParaRPr sz="1400">
              <a:latin typeface="Raleway SemiBold"/>
              <a:ea typeface="Raleway SemiBold"/>
              <a:cs typeface="Raleway SemiBold"/>
              <a:sym typeface="Raleway SemiBold"/>
            </a:endParaRPr>
          </a:p>
          <a:p>
            <a:pPr indent="-317500" lvl="0" marL="457200" rtl="0" algn="just">
              <a:lnSpc>
                <a:spcPct val="100000"/>
              </a:lnSpc>
              <a:spcBef>
                <a:spcPts val="0"/>
              </a:spcBef>
              <a:spcAft>
                <a:spcPts val="0"/>
              </a:spcAft>
              <a:buSzPts val="1400"/>
              <a:buFont typeface="Raleway SemiBold"/>
              <a:buChar char="●"/>
            </a:pPr>
            <a:r>
              <a:rPr lang="es" sz="1400" u="sng">
                <a:solidFill>
                  <a:schemeClr val="hlink"/>
                </a:solidFill>
                <a:latin typeface="Raleway SemiBold"/>
                <a:ea typeface="Raleway SemiBold"/>
                <a:cs typeface="Raleway SemiBold"/>
                <a:sym typeface="Raleway SemiBold"/>
                <a:hlinkClick r:id="rId4"/>
              </a:rPr>
              <a:t>https://en.wikipedia.org/wiki/Histogram_of_oriented_gradients</a:t>
            </a:r>
            <a:endParaRPr sz="1400">
              <a:latin typeface="Raleway SemiBold"/>
              <a:ea typeface="Raleway SemiBold"/>
              <a:cs typeface="Raleway SemiBold"/>
              <a:sym typeface="Raleway SemiBold"/>
            </a:endParaRPr>
          </a:p>
          <a:p>
            <a:pPr indent="0" lvl="0" marL="457200" rtl="0" algn="just">
              <a:lnSpc>
                <a:spcPct val="100000"/>
              </a:lnSpc>
              <a:spcBef>
                <a:spcPts val="0"/>
              </a:spcBef>
              <a:spcAft>
                <a:spcPts val="0"/>
              </a:spcAft>
              <a:buNone/>
            </a:pPr>
            <a:r>
              <a:t/>
            </a:r>
            <a:endParaRPr sz="1400">
              <a:latin typeface="Raleway SemiBold"/>
              <a:ea typeface="Raleway SemiBold"/>
              <a:cs typeface="Raleway SemiBold"/>
              <a:sym typeface="Raleway SemiBold"/>
            </a:endParaRPr>
          </a:p>
        </p:txBody>
      </p:sp>
      <p:cxnSp>
        <p:nvCxnSpPr>
          <p:cNvPr id="402" name="Google Shape;402;p49"/>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Introducción</a:t>
            </a:r>
            <a:endParaRPr b="1" sz="3320">
              <a:solidFill>
                <a:schemeClr val="dk2"/>
              </a:solidFill>
              <a:latin typeface="Raleway"/>
              <a:ea typeface="Raleway"/>
              <a:cs typeface="Raleway"/>
              <a:sym typeface="Raleway"/>
            </a:endParaRPr>
          </a:p>
        </p:txBody>
      </p:sp>
      <p:sp>
        <p:nvSpPr>
          <p:cNvPr id="82" name="Google Shape;82;p16"/>
          <p:cNvSpPr txBox="1"/>
          <p:nvPr>
            <p:ph idx="1" type="body"/>
          </p:nvPr>
        </p:nvSpPr>
        <p:spPr>
          <a:xfrm>
            <a:off x="311700" y="1237725"/>
            <a:ext cx="8520600" cy="4908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b="1" lang="es" sz="2000">
                <a:latin typeface="Raleway"/>
                <a:ea typeface="Raleway"/>
                <a:cs typeface="Raleway"/>
                <a:sym typeface="Raleway"/>
              </a:rPr>
              <a:t>¿Qué es HOG?</a:t>
            </a:r>
            <a:endParaRPr b="1" sz="2000">
              <a:latin typeface="Raleway"/>
              <a:ea typeface="Raleway"/>
              <a:cs typeface="Raleway"/>
              <a:sym typeface="Raleway"/>
            </a:endParaRPr>
          </a:p>
        </p:txBody>
      </p:sp>
      <p:cxnSp>
        <p:nvCxnSpPr>
          <p:cNvPr id="83" name="Google Shape;83;p16"/>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84" name="Google Shape;84;p16"/>
          <p:cNvPicPr preferRelativeResize="0"/>
          <p:nvPr/>
        </p:nvPicPr>
        <p:blipFill>
          <a:blip r:embed="rId3">
            <a:alphaModFix/>
          </a:blip>
          <a:stretch>
            <a:fillRect/>
          </a:stretch>
        </p:blipFill>
        <p:spPr>
          <a:xfrm>
            <a:off x="2016650" y="1773575"/>
            <a:ext cx="5110700" cy="2982949"/>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Aplicaciones</a:t>
            </a:r>
            <a:endParaRPr b="1" sz="3320">
              <a:solidFill>
                <a:schemeClr val="dk2"/>
              </a:solidFill>
              <a:latin typeface="Raleway"/>
              <a:ea typeface="Raleway"/>
              <a:cs typeface="Raleway"/>
              <a:sym typeface="Raleway"/>
            </a:endParaRPr>
          </a:p>
        </p:txBody>
      </p:sp>
      <p:sp>
        <p:nvSpPr>
          <p:cNvPr id="90" name="Google Shape;90;p17"/>
          <p:cNvSpPr txBox="1"/>
          <p:nvPr>
            <p:ph idx="1" type="body"/>
          </p:nvPr>
        </p:nvSpPr>
        <p:spPr>
          <a:xfrm>
            <a:off x="311700" y="1237725"/>
            <a:ext cx="8520600" cy="4908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b="1" lang="es" sz="2000">
                <a:latin typeface="Raleway"/>
                <a:ea typeface="Raleway"/>
                <a:cs typeface="Raleway"/>
                <a:sym typeface="Raleway"/>
              </a:rPr>
              <a:t>¿Qué es HOG?</a:t>
            </a:r>
            <a:endParaRPr b="1" sz="2000">
              <a:latin typeface="Raleway"/>
              <a:ea typeface="Raleway"/>
              <a:cs typeface="Raleway"/>
              <a:sym typeface="Raleway"/>
            </a:endParaRPr>
          </a:p>
        </p:txBody>
      </p:sp>
      <p:cxnSp>
        <p:nvCxnSpPr>
          <p:cNvPr id="91" name="Google Shape;91;p17"/>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92" name="Google Shape;92;p17"/>
          <p:cNvPicPr preferRelativeResize="0"/>
          <p:nvPr/>
        </p:nvPicPr>
        <p:blipFill>
          <a:blip r:embed="rId3">
            <a:alphaModFix/>
          </a:blip>
          <a:stretch>
            <a:fillRect/>
          </a:stretch>
        </p:blipFill>
        <p:spPr>
          <a:xfrm>
            <a:off x="1798900" y="1728525"/>
            <a:ext cx="5546200" cy="2939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98" name="Google Shape;98;p18"/>
          <p:cNvSpPr txBox="1"/>
          <p:nvPr>
            <p:ph idx="1" type="body"/>
          </p:nvPr>
        </p:nvSpPr>
        <p:spPr>
          <a:xfrm>
            <a:off x="2206950" y="1214725"/>
            <a:ext cx="4730400" cy="69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20">
                <a:latin typeface="Raleway"/>
                <a:ea typeface="Raleway"/>
                <a:cs typeface="Raleway"/>
                <a:sym typeface="Raleway"/>
              </a:rPr>
              <a:t>¿Qué es un descriptor de funciones?</a:t>
            </a:r>
            <a:endParaRPr b="1" sz="2020">
              <a:latin typeface="Raleway"/>
              <a:ea typeface="Raleway"/>
              <a:cs typeface="Raleway"/>
              <a:sym typeface="Raleway"/>
            </a:endParaRPr>
          </a:p>
        </p:txBody>
      </p:sp>
      <p:cxnSp>
        <p:nvCxnSpPr>
          <p:cNvPr id="99" name="Google Shape;99;p18"/>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100" name="Google Shape;100;p18"/>
          <p:cNvPicPr preferRelativeResize="0"/>
          <p:nvPr/>
        </p:nvPicPr>
        <p:blipFill>
          <a:blip r:embed="rId3">
            <a:alphaModFix/>
          </a:blip>
          <a:stretch>
            <a:fillRect/>
          </a:stretch>
        </p:blipFill>
        <p:spPr>
          <a:xfrm>
            <a:off x="466700" y="2022700"/>
            <a:ext cx="3906766" cy="2930075"/>
          </a:xfrm>
          <a:prstGeom prst="rect">
            <a:avLst/>
          </a:prstGeom>
          <a:noFill/>
          <a:ln>
            <a:noFill/>
          </a:ln>
        </p:spPr>
      </p:pic>
      <p:pic>
        <p:nvPicPr>
          <p:cNvPr id="101" name="Google Shape;101;p18"/>
          <p:cNvPicPr preferRelativeResize="0"/>
          <p:nvPr/>
        </p:nvPicPr>
        <p:blipFill>
          <a:blip r:embed="rId4">
            <a:alphaModFix/>
          </a:blip>
          <a:stretch>
            <a:fillRect/>
          </a:stretch>
        </p:blipFill>
        <p:spPr>
          <a:xfrm>
            <a:off x="5369066" y="2022700"/>
            <a:ext cx="2930075" cy="293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107" name="Google Shape;107;p19"/>
          <p:cNvSpPr txBox="1"/>
          <p:nvPr>
            <p:ph idx="1" type="body"/>
          </p:nvPr>
        </p:nvSpPr>
        <p:spPr>
          <a:xfrm>
            <a:off x="2206950" y="1214725"/>
            <a:ext cx="4730400" cy="69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20">
                <a:latin typeface="Raleway"/>
                <a:ea typeface="Raleway"/>
                <a:cs typeface="Raleway"/>
                <a:sym typeface="Raleway"/>
              </a:rPr>
              <a:t>¿Qué es un descriptor de funciones?</a:t>
            </a:r>
            <a:endParaRPr b="1" sz="2020">
              <a:latin typeface="Raleway"/>
              <a:ea typeface="Raleway"/>
              <a:cs typeface="Raleway"/>
              <a:sym typeface="Raleway"/>
            </a:endParaRPr>
          </a:p>
        </p:txBody>
      </p:sp>
      <p:cxnSp>
        <p:nvCxnSpPr>
          <p:cNvPr id="108" name="Google Shape;108;p19"/>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pic>
        <p:nvPicPr>
          <p:cNvPr id="109" name="Google Shape;109;p19"/>
          <p:cNvPicPr preferRelativeResize="0"/>
          <p:nvPr/>
        </p:nvPicPr>
        <p:blipFill>
          <a:blip r:embed="rId3">
            <a:alphaModFix/>
          </a:blip>
          <a:stretch>
            <a:fillRect/>
          </a:stretch>
        </p:blipFill>
        <p:spPr>
          <a:xfrm>
            <a:off x="466700" y="2022694"/>
            <a:ext cx="3906775" cy="2930081"/>
          </a:xfrm>
          <a:prstGeom prst="rect">
            <a:avLst/>
          </a:prstGeom>
          <a:noFill/>
          <a:ln>
            <a:noFill/>
          </a:ln>
        </p:spPr>
      </p:pic>
      <p:pic>
        <p:nvPicPr>
          <p:cNvPr id="110" name="Google Shape;110;p19"/>
          <p:cNvPicPr preferRelativeResize="0"/>
          <p:nvPr/>
        </p:nvPicPr>
        <p:blipFill>
          <a:blip r:embed="rId4">
            <a:alphaModFix/>
          </a:blip>
          <a:stretch>
            <a:fillRect/>
          </a:stretch>
        </p:blipFill>
        <p:spPr>
          <a:xfrm>
            <a:off x="5369075" y="2022700"/>
            <a:ext cx="2930075" cy="2930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p:nvPr/>
        </p:nvSpPr>
        <p:spPr>
          <a:xfrm>
            <a:off x="4422825" y="1777025"/>
            <a:ext cx="4730400" cy="3099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117" name="Google Shape;117;p20"/>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20">
                <a:latin typeface="Raleway"/>
                <a:ea typeface="Raleway"/>
                <a:cs typeface="Raleway"/>
                <a:sym typeface="Raleway"/>
              </a:rPr>
              <a:t>Descriptor de funciones del HOG</a:t>
            </a:r>
            <a:endParaRPr b="1" sz="2020">
              <a:latin typeface="Raleway"/>
              <a:ea typeface="Raleway"/>
              <a:cs typeface="Raleway"/>
              <a:sym typeface="Raleway"/>
            </a:endParaRPr>
          </a:p>
        </p:txBody>
      </p:sp>
      <p:cxnSp>
        <p:nvCxnSpPr>
          <p:cNvPr id="118" name="Google Shape;118;p20"/>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119" name="Google Shape;119;p20"/>
          <p:cNvSpPr txBox="1"/>
          <p:nvPr/>
        </p:nvSpPr>
        <p:spPr>
          <a:xfrm>
            <a:off x="311700" y="2210750"/>
            <a:ext cx="41427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s" sz="1600"/>
              <a:t>Se centra en la estructura o forma de un objeto</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s" sz="1600"/>
              <a:t>La imagen se procesa en “celdas”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s" sz="1600"/>
              <a:t>Se genera un histograma para cada región</a:t>
            </a:r>
            <a:endParaRPr sz="1600"/>
          </a:p>
        </p:txBody>
      </p:sp>
      <p:pic>
        <p:nvPicPr>
          <p:cNvPr id="120" name="Google Shape;120;p20"/>
          <p:cNvPicPr preferRelativeResize="0"/>
          <p:nvPr/>
        </p:nvPicPr>
        <p:blipFill>
          <a:blip r:embed="rId3">
            <a:alphaModFix/>
          </a:blip>
          <a:stretch>
            <a:fillRect/>
          </a:stretch>
        </p:blipFill>
        <p:spPr>
          <a:xfrm>
            <a:off x="5290625" y="1918550"/>
            <a:ext cx="2724322" cy="2920150"/>
          </a:xfrm>
          <a:prstGeom prst="rect">
            <a:avLst/>
          </a:prstGeom>
          <a:noFill/>
          <a:ln>
            <a:noFill/>
          </a:ln>
        </p:spPr>
      </p:pic>
      <p:pic>
        <p:nvPicPr>
          <p:cNvPr id="121" name="Google Shape;121;p20"/>
          <p:cNvPicPr preferRelativeResize="0"/>
          <p:nvPr/>
        </p:nvPicPr>
        <p:blipFill>
          <a:blip r:embed="rId4">
            <a:alphaModFix/>
          </a:blip>
          <a:stretch>
            <a:fillRect/>
          </a:stretch>
        </p:blipFill>
        <p:spPr>
          <a:xfrm>
            <a:off x="4454400" y="2146488"/>
            <a:ext cx="4689601" cy="1610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ppt_w</p:attrName>
                                        </p:attrNameLst>
                                      </p:cBhvr>
                                      <p:tavLst>
                                        <p:tav fmla="" tm="0">
                                          <p:val>
                                            <p:strVal val="0"/>
                                          </p:val>
                                        </p:tav>
                                        <p:tav fmla="" tm="100000">
                                          <p:val>
                                            <p:strVal val="#ppt_w"/>
                                          </p:val>
                                        </p:tav>
                                      </p:tavLst>
                                    </p:anim>
                                    <p:anim calcmode="lin" valueType="num">
                                      <p:cBhvr additive="base">
                                        <p:cTn dur="1000"/>
                                        <p:tgtEl>
                                          <p:spTgt spid="12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p:nvPr/>
        </p:nvSpPr>
        <p:spPr>
          <a:xfrm>
            <a:off x="4422825" y="1777025"/>
            <a:ext cx="4730400" cy="3099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ph type="title"/>
          </p:nvPr>
        </p:nvSpPr>
        <p:spPr>
          <a:xfrm>
            <a:off x="311700" y="35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 sz="3320">
                <a:solidFill>
                  <a:schemeClr val="dk2"/>
                </a:solidFill>
                <a:latin typeface="Raleway"/>
                <a:ea typeface="Raleway"/>
                <a:cs typeface="Raleway"/>
                <a:sym typeface="Raleway"/>
              </a:rPr>
              <a:t>Método</a:t>
            </a:r>
            <a:endParaRPr b="1" sz="3320">
              <a:solidFill>
                <a:schemeClr val="dk2"/>
              </a:solidFill>
              <a:latin typeface="Raleway"/>
              <a:ea typeface="Raleway"/>
              <a:cs typeface="Raleway"/>
              <a:sym typeface="Raleway"/>
            </a:endParaRPr>
          </a:p>
        </p:txBody>
      </p:sp>
      <p:sp>
        <p:nvSpPr>
          <p:cNvPr id="128" name="Google Shape;128;p21"/>
          <p:cNvSpPr txBox="1"/>
          <p:nvPr>
            <p:ph idx="1" type="body"/>
          </p:nvPr>
        </p:nvSpPr>
        <p:spPr>
          <a:xfrm>
            <a:off x="2206800" y="1224650"/>
            <a:ext cx="4730400" cy="69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20">
                <a:latin typeface="Raleway"/>
                <a:ea typeface="Raleway"/>
                <a:cs typeface="Raleway"/>
                <a:sym typeface="Raleway"/>
              </a:rPr>
              <a:t>Descriptor de funciones del HOG</a:t>
            </a:r>
            <a:endParaRPr b="1" sz="2020">
              <a:latin typeface="Raleway"/>
              <a:ea typeface="Raleway"/>
              <a:cs typeface="Raleway"/>
              <a:sym typeface="Raleway"/>
            </a:endParaRPr>
          </a:p>
        </p:txBody>
      </p:sp>
      <p:cxnSp>
        <p:nvCxnSpPr>
          <p:cNvPr id="129" name="Google Shape;129;p21"/>
          <p:cNvCxnSpPr/>
          <p:nvPr/>
        </p:nvCxnSpPr>
        <p:spPr>
          <a:xfrm flipH="1" rot="10800000">
            <a:off x="348400" y="907550"/>
            <a:ext cx="6317100" cy="24900"/>
          </a:xfrm>
          <a:prstGeom prst="straightConnector1">
            <a:avLst/>
          </a:prstGeom>
          <a:noFill/>
          <a:ln cap="flat" cmpd="sng" w="76200">
            <a:solidFill>
              <a:srgbClr val="980000"/>
            </a:solidFill>
            <a:prstDash val="dot"/>
            <a:round/>
            <a:headEnd len="med" w="med" type="none"/>
            <a:tailEnd len="med" w="med" type="none"/>
          </a:ln>
        </p:spPr>
      </p:cxnSp>
      <p:sp>
        <p:nvSpPr>
          <p:cNvPr id="130" name="Google Shape;130;p21"/>
          <p:cNvSpPr txBox="1"/>
          <p:nvPr/>
        </p:nvSpPr>
        <p:spPr>
          <a:xfrm>
            <a:off x="311700" y="2210750"/>
            <a:ext cx="41427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s" sz="1600"/>
              <a:t>Se centra en la estructura o forma de un objeto</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s" sz="1600"/>
              <a:t>La imagen se procesa en “celdas”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s" sz="1600"/>
              <a:t>Se genera un histograma para cada región</a:t>
            </a:r>
            <a:endParaRPr sz="1600"/>
          </a:p>
        </p:txBody>
      </p:sp>
      <p:pic>
        <p:nvPicPr>
          <p:cNvPr id="131" name="Google Shape;131;p21"/>
          <p:cNvPicPr preferRelativeResize="0"/>
          <p:nvPr/>
        </p:nvPicPr>
        <p:blipFill>
          <a:blip r:embed="rId3">
            <a:alphaModFix/>
          </a:blip>
          <a:stretch>
            <a:fillRect/>
          </a:stretch>
        </p:blipFill>
        <p:spPr>
          <a:xfrm>
            <a:off x="5021801" y="1884625"/>
            <a:ext cx="2667150" cy="2654831"/>
          </a:xfrm>
          <a:prstGeom prst="rect">
            <a:avLst/>
          </a:prstGeom>
          <a:noFill/>
          <a:ln>
            <a:noFill/>
          </a:ln>
        </p:spPr>
      </p:pic>
      <p:pic>
        <p:nvPicPr>
          <p:cNvPr id="132" name="Google Shape;132;p21"/>
          <p:cNvPicPr preferRelativeResize="0"/>
          <p:nvPr/>
        </p:nvPicPr>
        <p:blipFill>
          <a:blip r:embed="rId4">
            <a:alphaModFix/>
          </a:blip>
          <a:stretch>
            <a:fillRect/>
          </a:stretch>
        </p:blipFill>
        <p:spPr>
          <a:xfrm>
            <a:off x="5021794" y="1884625"/>
            <a:ext cx="3882462" cy="292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